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55" r:id="rId1"/>
  </p:sldMasterIdLst>
  <p:notesMasterIdLst>
    <p:notesMasterId r:id="rId56"/>
  </p:notesMasterIdLst>
  <p:sldIdLst>
    <p:sldId id="321" r:id="rId2"/>
    <p:sldId id="258" r:id="rId3"/>
    <p:sldId id="259" r:id="rId4"/>
    <p:sldId id="260" r:id="rId5"/>
    <p:sldId id="261" r:id="rId6"/>
    <p:sldId id="274" r:id="rId7"/>
    <p:sldId id="275" r:id="rId8"/>
    <p:sldId id="280" r:id="rId9"/>
    <p:sldId id="262" r:id="rId10"/>
    <p:sldId id="281" r:id="rId11"/>
    <p:sldId id="282" r:id="rId12"/>
    <p:sldId id="290" r:id="rId13"/>
    <p:sldId id="283" r:id="rId14"/>
    <p:sldId id="292" r:id="rId15"/>
    <p:sldId id="291" r:id="rId16"/>
    <p:sldId id="284" r:id="rId17"/>
    <p:sldId id="285" r:id="rId18"/>
    <p:sldId id="286" r:id="rId19"/>
    <p:sldId id="264" r:id="rId20"/>
    <p:sldId id="288" r:id="rId21"/>
    <p:sldId id="287" r:id="rId22"/>
    <p:sldId id="289" r:id="rId23"/>
    <p:sldId id="294" r:id="rId24"/>
    <p:sldId id="295" r:id="rId25"/>
    <p:sldId id="293" r:id="rId26"/>
    <p:sldId id="296" r:id="rId27"/>
    <p:sldId id="299" r:id="rId28"/>
    <p:sldId id="301" r:id="rId29"/>
    <p:sldId id="300" r:id="rId30"/>
    <p:sldId id="302" r:id="rId31"/>
    <p:sldId id="303" r:id="rId32"/>
    <p:sldId id="265" r:id="rId33"/>
    <p:sldId id="304" r:id="rId34"/>
    <p:sldId id="266" r:id="rId35"/>
    <p:sldId id="306" r:id="rId36"/>
    <p:sldId id="305" r:id="rId37"/>
    <p:sldId id="307" r:id="rId38"/>
    <p:sldId id="267" r:id="rId39"/>
    <p:sldId id="308" r:id="rId40"/>
    <p:sldId id="309" r:id="rId41"/>
    <p:sldId id="311" r:id="rId42"/>
    <p:sldId id="268" r:id="rId43"/>
    <p:sldId id="312" r:id="rId44"/>
    <p:sldId id="269" r:id="rId45"/>
    <p:sldId id="313" r:id="rId46"/>
    <p:sldId id="314" r:id="rId47"/>
    <p:sldId id="270" r:id="rId48"/>
    <p:sldId id="315" r:id="rId49"/>
    <p:sldId id="317" r:id="rId50"/>
    <p:sldId id="318" r:id="rId51"/>
    <p:sldId id="319" r:id="rId52"/>
    <p:sldId id="320" r:id="rId53"/>
    <p:sldId id="316" r:id="rId54"/>
    <p:sldId id="271"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6380" autoAdjust="0"/>
  </p:normalViewPr>
  <p:slideViewPr>
    <p:cSldViewPr snapToGrid="0">
      <p:cViewPr varScale="1">
        <p:scale>
          <a:sx n="84" d="100"/>
          <a:sy n="84" d="100"/>
        </p:scale>
        <p:origin x="-966" y="-1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3"/>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CFA630-13BB-46C4-BD44-B2C5F9B66074}" type="datetimeFigureOut">
              <a:rPr lang="en-US" smtClean="0"/>
              <a:pPr/>
              <a:t>8/9/2023</a:t>
            </a:fld>
            <a:endParaRPr lang="en-US" dirty="0">
              <a:solidFill>
                <a:srgbClr val="FFFFFF"/>
              </a:solidFill>
            </a:endParaRPr>
          </a:p>
        </p:txBody>
      </p:sp>
      <p:sp>
        <p:nvSpPr>
          <p:cNvPr id="5" name="Footer Placeholder 4"/>
          <p:cNvSpPr>
            <a:spLocks noGrp="1"/>
          </p:cNvSpPr>
          <p:nvPr>
            <p:ph type="ftr" sz="quarter" idx="11"/>
          </p:nvPr>
        </p:nvSpPr>
        <p:spPr/>
        <p:txBody>
          <a:bodyPr/>
          <a:lstStyle/>
          <a:p>
            <a:endParaRPr kumimoji="0" lang="en-US" dirty="0">
              <a:solidFill>
                <a:srgbClr val="FFFFFF"/>
              </a:solidFill>
            </a:endParaRP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CFA630-13BB-46C4-BD44-B2C5F9B6607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CFA630-13BB-46C4-BD44-B2C5F9B66074}" type="datetimeFigureOut">
              <a:rPr lang="en-US" smtClean="0"/>
              <a:pPr/>
              <a:t>8/9/2023</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CFA630-13BB-46C4-BD44-B2C5F9B6607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CFA630-13BB-46C4-BD44-B2C5F9B66074}" type="datetimeFigureOut">
              <a:rPr lang="en-US" smtClean="0"/>
              <a:pPr/>
              <a:t>8/9/2023</a:t>
            </a:fld>
            <a:endParaRPr lang="en-US">
              <a:solidFill>
                <a:schemeClr val="tx2"/>
              </a:solidFill>
            </a:endParaRPr>
          </a:p>
        </p:txBody>
      </p:sp>
      <p:sp>
        <p:nvSpPr>
          <p:cNvPr id="5" name="Footer Placeholder 4"/>
          <p:cNvSpPr>
            <a:spLocks noGrp="1"/>
          </p:cNvSpPr>
          <p:nvPr>
            <p:ph type="ftr" sz="quarter" idx="11"/>
          </p:nvPr>
        </p:nvSpPr>
        <p:spPr/>
        <p:txBody>
          <a:bodyPr/>
          <a:lstStyle/>
          <a:p>
            <a:endParaRPr kumimoji="0" lang="en-US" dirty="0">
              <a:solidFill>
                <a:schemeClr val="tx2"/>
              </a:solidFill>
            </a:endParaRP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CFA630-13BB-46C4-BD44-B2C5F9B6607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CFA630-13BB-46C4-BD44-B2C5F9B66074}" type="datetimeFigureOut">
              <a:rPr lang="en-US" smtClean="0"/>
              <a:pPr/>
              <a:t>8/9/2023</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CFA630-13BB-46C4-BD44-B2C5F9B66074}" type="datetimeFigureOut">
              <a:rPr lang="en-US" smtClean="0"/>
              <a:pPr/>
              <a:t>8/9/2023</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CFA630-13BB-46C4-BD44-B2C5F9B66074}" type="datetimeFigureOut">
              <a:rPr lang="en-US" smtClean="0"/>
              <a:pPr/>
              <a:t>8/9/2023</a:t>
            </a:fld>
            <a:endParaRPr lang="en-US" dirty="0">
              <a:solidFill>
                <a:schemeClr val="tx2"/>
              </a:solidFill>
            </a:endParaRPr>
          </a:p>
        </p:txBody>
      </p:sp>
      <p:sp>
        <p:nvSpPr>
          <p:cNvPr id="3" name="Footer Placeholder 2"/>
          <p:cNvSpPr>
            <a:spLocks noGrp="1"/>
          </p:cNvSpPr>
          <p:nvPr>
            <p:ph type="ftr" sz="quarter" idx="11"/>
          </p:nvPr>
        </p:nvSpPr>
        <p:spPr/>
        <p:txBody>
          <a:bodyPr/>
          <a:lstStyle/>
          <a:p>
            <a:endParaRPr kumimoji="0" lang="en-US" dirty="0">
              <a:solidFill>
                <a:schemeClr val="tx2"/>
              </a:solidFill>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CFA630-13BB-46C4-BD44-B2C5F9B6607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7"/>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CFA630-13BB-46C4-BD44-B2C5F9B6607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8CFA630-13BB-46C4-BD44-B2C5F9B66074}" type="datetimeFigureOut">
              <a:rPr lang="en-US" smtClean="0"/>
              <a:pPr/>
              <a:t>8/9/2023</a:t>
            </a:fld>
            <a:endParaRPr lang="en-US" sz="1000" dirty="0">
              <a:solidFill>
                <a:schemeClr val="tx2"/>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lgn="r" eaLnBrk="1" latinLnBrk="0" hangingPunct="1"/>
            <a:endParaRPr kumimoji="0" lang="en-US" sz="1000" dirty="0">
              <a:solidFill>
                <a:schemeClr val="tx2"/>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marutisuzuki.com/"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marutisuzuki.com/"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youtu.be/i2ypTwZI8gM"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video" Target="file:///C:\Users\SITAM\Downloads\VN20230802_165611%20(1).mp4" TargetMode="Externa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Im7pyHj-AUs"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3" Type="http://schemas.openxmlformats.org/officeDocument/2006/relationships/hyperlink" Target="https://youtu.be/YWl63bJvaMk"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hyperlink" Target="https://youtu.be/aXanM5CHySA"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44.xml.rels><?xml version="1.0" encoding="UTF-8" standalone="yes"?>
<Relationships xmlns="http://schemas.openxmlformats.org/package/2006/relationships"><Relationship Id="rId3" Type="http://schemas.openxmlformats.org/officeDocument/2006/relationships/hyperlink" Target="mailto:contact@maruti.co.in"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startuptalky.com/indian-automobile-industry/"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startuptalky.com/best-startups-delhi/"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hyperlink" Target="mailto:contact@maruti.co.i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444" y="609601"/>
            <a:ext cx="8122356" cy="846665"/>
          </a:xfrm>
        </p:spPr>
        <p:txBody>
          <a:bodyPr>
            <a:normAutofit fontScale="90000"/>
          </a:bodyPr>
          <a:lstStyle/>
          <a:p>
            <a:pPr lvl="0">
              <a:lnSpc>
                <a:spcPct val="115000"/>
              </a:lnSpc>
              <a:spcBef>
                <a:spcPts val="0"/>
              </a:spcBef>
            </a:pPr>
            <a:r>
              <a:rPr lang="en-US" b="1" dirty="0" smtClean="0">
                <a:solidFill>
                  <a:srgbClr val="434343"/>
                </a:solidFill>
              </a:rPr>
              <a:t/>
            </a:r>
            <a:br>
              <a:rPr lang="en-US" b="1" dirty="0" smtClean="0">
                <a:solidFill>
                  <a:srgbClr val="434343"/>
                </a:solidFill>
              </a:rPr>
            </a:br>
            <a:endParaRPr lang="en-US" dirty="0"/>
          </a:p>
        </p:txBody>
      </p:sp>
      <p:sp>
        <p:nvSpPr>
          <p:cNvPr id="3" name="Content Placeholder 2"/>
          <p:cNvSpPr>
            <a:spLocks noGrp="1"/>
          </p:cNvSpPr>
          <p:nvPr>
            <p:ph idx="1"/>
          </p:nvPr>
        </p:nvSpPr>
        <p:spPr>
          <a:xfrm>
            <a:off x="508000" y="158045"/>
            <a:ext cx="8178800" cy="4436579"/>
          </a:xfrm>
        </p:spPr>
        <p:txBody>
          <a:bodyPr/>
          <a:lstStyle/>
          <a:p>
            <a:pPr marL="0" lvl="0" indent="0" algn="ctr">
              <a:lnSpc>
                <a:spcPct val="115000"/>
              </a:lnSpc>
              <a:spcBef>
                <a:spcPts val="0"/>
              </a:spcBef>
              <a:buNone/>
            </a:pPr>
            <a:r>
              <a:rPr lang="en-US" b="1" dirty="0" smtClean="0">
                <a:solidFill>
                  <a:srgbClr val="434343"/>
                </a:solidFill>
              </a:rPr>
              <a:t>Comprehensive Digital Marketing </a:t>
            </a:r>
          </a:p>
          <a:p>
            <a:pPr marL="0" lvl="0" indent="0" algn="ctr">
              <a:lnSpc>
                <a:spcPct val="115000"/>
              </a:lnSpc>
              <a:spcBef>
                <a:spcPts val="0"/>
              </a:spcBef>
              <a:buNone/>
            </a:pPr>
            <a:r>
              <a:rPr lang="en-US" b="1" dirty="0" smtClean="0">
                <a:solidFill>
                  <a:srgbClr val="434343"/>
                </a:solidFill>
              </a:rPr>
              <a:t>Project Work</a:t>
            </a:r>
            <a:endParaRPr lang="en-US" b="1" dirty="0" smtClean="0">
              <a:solidFill>
                <a:srgbClr val="434343"/>
              </a:solidFill>
            </a:endParaRPr>
          </a:p>
        </p:txBody>
      </p:sp>
      <p:sp>
        <p:nvSpPr>
          <p:cNvPr id="269314" name="AutoShape 2" descr="C:\Users\SITAM\Downloads\Vandy.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16" name="AutoShape 4" descr="C:\Users\SITAM\Downloads\Vandy.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19" name="AutoShape 7" descr="Maruti Suzuki Swift: Journey in In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21" name="AutoShape 9" descr="Maruti Suzuki Swift: Journey in In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23" name="AutoShape 11" descr="Maruti Suzuki Swift: Journey in In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25" name="AutoShape 13" descr="Maruti Suzuki Swift: Journey in In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27" name="AutoShape 15" descr="Maruti Suzuki Swift: Journey in In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30" name="AutoShape 18" descr="C:\Users\SITAM\Desktop\TGJN B.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32" name="AutoShape 20" descr="C:\Users\SITAM\Desktop\TGJN B.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Content Placeholder 2"/>
          <p:cNvSpPr txBox="1">
            <a:spLocks/>
          </p:cNvSpPr>
          <p:nvPr/>
        </p:nvSpPr>
        <p:spPr>
          <a:xfrm>
            <a:off x="445911" y="1177573"/>
            <a:ext cx="8229600" cy="3394472"/>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15000"/>
              </a:lnSpc>
              <a:spcBef>
                <a:spcPts val="0"/>
              </a:spcBef>
              <a:spcAft>
                <a:spcPts val="0"/>
              </a:spcAft>
              <a:buClrTx/>
              <a:buSzTx/>
              <a:buFont typeface="Arial" pitchFamily="34" charset="0"/>
              <a:buNone/>
              <a:tabLst/>
              <a:defRPr/>
            </a:pPr>
            <a:endParaRPr kumimoji="0" lang="en-US" sz="2800" b="1" i="0" u="none" strike="noStrike" kern="1200" cap="none" spc="0" normalizeH="0" baseline="0" noProof="0" dirty="0" smtClean="0">
              <a:ln>
                <a:noFill/>
              </a:ln>
              <a:solidFill>
                <a:srgbClr val="434343"/>
              </a:solidFill>
              <a:effectLst/>
              <a:uLnTx/>
              <a:uFillTx/>
              <a:latin typeface="+mn-lt"/>
              <a:ea typeface="+mn-ea"/>
              <a:cs typeface="+mn-cs"/>
            </a:endParaRPr>
          </a:p>
        </p:txBody>
      </p:sp>
      <p:sp>
        <p:nvSpPr>
          <p:cNvPr id="269335" name="AutoShape 23" descr="C:\Users\SITAM\Downloads\1687349293 (1).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37" name="AutoShape 25" descr="C:\Users\SITAM\Downloads\1687349293 (1).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39" name="AutoShape 27" descr="C:\Users\SITAM\Downloads\1687349293 (1).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41" name="AutoShape 29" descr="C:\Users\SITAM\Downloads\1687349293 (2).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43" name="AutoShape 31" descr="C:\Users\SITAM\Downloads\1687349293 (2).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45" name="AutoShape 33" descr="Maruti Suzuki Swift: Journey in India - CarLel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47" name="AutoShape 35" descr="Maruti Suzuki Swift: Journey in India - CarLel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49" name="AutoShape 37" descr="Maruti Suzuki To Launch 4 New Cars In 2017-18; New Swift To Launch In 2018  - DriveSpark New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9351" name="AutoShape 39" descr="Maruti Suzuki To Launch 4 New Cars In 2017-18; New Swift To Launch In 2018  - DriveSpark New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69355" name="Picture 43" descr="Maruti Swift Front Left Side"/>
          <p:cNvPicPr>
            <a:picLocks noChangeAspect="1" noChangeArrowheads="1"/>
          </p:cNvPicPr>
          <p:nvPr/>
        </p:nvPicPr>
        <p:blipFill>
          <a:blip r:embed="rId3"/>
          <a:srcRect/>
          <a:stretch>
            <a:fillRect/>
          </a:stretch>
        </p:blipFill>
        <p:spPr bwMode="auto">
          <a:xfrm>
            <a:off x="891824" y="1359376"/>
            <a:ext cx="7270044" cy="378412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419545" y="0"/>
            <a:ext cx="7380000"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ctr" rtl="0">
              <a:spcBef>
                <a:spcPts val="0"/>
              </a:spcBef>
              <a:spcAft>
                <a:spcPts val="0"/>
              </a:spcAft>
              <a:buSzPts val="1400"/>
            </a:pPr>
            <a:r>
              <a:rPr lang="en-US" dirty="0" smtClean="0"/>
              <a:t>.       </a:t>
            </a:r>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lgn="l" rtl="0">
              <a:spcBef>
                <a:spcPts val="0"/>
              </a:spcBef>
              <a:spcAft>
                <a:spcPts val="0"/>
              </a:spcAft>
              <a:buSzPts val="1400"/>
            </a:pPr>
            <a:r>
              <a:rPr lang="en-US" dirty="0" smtClean="0"/>
              <a:t> </a:t>
            </a:r>
          </a:p>
          <a:p>
            <a:pPr marL="457200" lvl="0" indent="-317500" algn="l" rtl="0">
              <a:spcBef>
                <a:spcPts val="0"/>
              </a:spcBef>
              <a:spcAft>
                <a:spcPts val="0"/>
              </a:spcAft>
              <a:buSzPts val="1400"/>
            </a:pPr>
            <a:r>
              <a:rPr lang="en-US" b="1" dirty="0" smtClean="0"/>
              <a:t>                                      </a:t>
            </a:r>
          </a:p>
          <a:p>
            <a:pPr marL="457200" lvl="0" indent="-317500" algn="l" rtl="0">
              <a:spcBef>
                <a:spcPts val="0"/>
              </a:spcBef>
              <a:spcAft>
                <a:spcPts val="0"/>
              </a:spcAft>
              <a:buSzPts val="1400"/>
            </a:pPr>
            <a:r>
              <a:rPr lang="en-US" b="1" dirty="0" smtClean="0"/>
              <a:t>                                      </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r>
              <a:rPr lang="en-US" dirty="0" smtClean="0"/>
              <a:t>  </a:t>
            </a:r>
            <a:endParaRPr dirty="0"/>
          </a:p>
        </p:txBody>
      </p:sp>
      <p:sp>
        <p:nvSpPr>
          <p:cNvPr id="5" name="Rectangle 4"/>
          <p:cNvSpPr/>
          <p:nvPr/>
        </p:nvSpPr>
        <p:spPr>
          <a:xfrm>
            <a:off x="4887310" y="1758092"/>
            <a:ext cx="304800" cy="1600438"/>
          </a:xfrm>
          <a:prstGeom prst="rect">
            <a:avLst/>
          </a:prstGeom>
        </p:spPr>
        <p:txBody>
          <a:bodyPr wrap="square">
            <a:spAutoFit/>
          </a:bodyPr>
          <a:lstStyle/>
          <a:p>
            <a:pPr marL="457200" lvl="0" indent="-317500" algn="ctr">
              <a:buSzPts val="1400"/>
            </a:pPr>
            <a:r>
              <a:rPr lang="en-GB" dirty="0" smtClean="0"/>
              <a:t>  </a:t>
            </a: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buSzPts val="1400"/>
            </a:pPr>
            <a:r>
              <a:rPr lang="en-US" dirty="0" smtClean="0"/>
              <a:t> </a:t>
            </a:r>
            <a:endParaRPr lang="en-US" dirty="0"/>
          </a:p>
        </p:txBody>
      </p:sp>
      <p:sp>
        <p:nvSpPr>
          <p:cNvPr id="6" name="Rectangle 5"/>
          <p:cNvSpPr/>
          <p:nvPr/>
        </p:nvSpPr>
        <p:spPr>
          <a:xfrm>
            <a:off x="1042024" y="1131124"/>
            <a:ext cx="7488622" cy="2677656"/>
          </a:xfrm>
          <a:prstGeom prst="rect">
            <a:avLst/>
          </a:prstGeom>
        </p:spPr>
        <p:txBody>
          <a:bodyPr wrap="square">
            <a:spAutoFit/>
          </a:bodyPr>
          <a:lstStyle/>
          <a:p>
            <a:pPr marL="457200" lvl="0" indent="-317500" algn="just">
              <a:buSzPts val="1400"/>
            </a:pPr>
            <a:r>
              <a:rPr lang="en-GB" dirty="0" smtClean="0"/>
              <a:t> </a:t>
            </a:r>
            <a:r>
              <a:rPr lang="en-US" dirty="0" smtClean="0"/>
              <a:t> </a:t>
            </a:r>
          </a:p>
          <a:p>
            <a:endParaRPr lang="en-US" dirty="0" smtClean="0"/>
          </a:p>
          <a:p>
            <a:endParaRPr lang="en-US" dirty="0" smtClean="0"/>
          </a:p>
          <a:p>
            <a:endParaRPr lang="en-US" dirty="0" smtClean="0"/>
          </a:p>
          <a:p>
            <a:endParaRPr lang="en-US" dirty="0" smtClean="0"/>
          </a:p>
          <a:p>
            <a:endParaRPr lang="en-US" b="1" dirty="0" smtClean="0"/>
          </a:p>
          <a:p>
            <a:endParaRPr lang="en-US" b="1" dirty="0" smtClean="0"/>
          </a:p>
          <a:p>
            <a:r>
              <a:rPr lang="en-US" dirty="0" smtClean="0"/>
              <a:t/>
            </a:r>
            <a:br>
              <a:rPr lang="en-US" dirty="0" smtClean="0"/>
            </a:br>
            <a:endParaRPr lang="en-GB" b="1" dirty="0" smtClean="0"/>
          </a:p>
          <a:p>
            <a:pPr marL="457200" lvl="0" indent="-317500" algn="just">
              <a:buSzPts val="1400"/>
              <a:buFont typeface="Wingdings" pitchFamily="2" charset="2"/>
              <a:buChar char="§"/>
            </a:pPr>
            <a:endParaRPr lang="en-GB" dirty="0" smtClean="0"/>
          </a:p>
          <a:p>
            <a:pPr marL="457200" lvl="0" indent="-317500" algn="ctr">
              <a:buSzPts val="1400"/>
            </a:pPr>
            <a:endParaRPr lang="en-GB" dirty="0" smtClean="0"/>
          </a:p>
          <a:p>
            <a:pPr marL="457200" lvl="0" indent="-317500" algn="ctr">
              <a:buSzPts val="1400"/>
            </a:pPr>
            <a:r>
              <a:rPr lang="en-GB" dirty="0" smtClean="0"/>
              <a:t>    </a:t>
            </a:r>
          </a:p>
        </p:txBody>
      </p:sp>
      <p:sp>
        <p:nvSpPr>
          <p:cNvPr id="8" name="Rectangle 7"/>
          <p:cNvSpPr/>
          <p:nvPr/>
        </p:nvSpPr>
        <p:spPr>
          <a:xfrm>
            <a:off x="1755228" y="136635"/>
            <a:ext cx="7514896" cy="400110"/>
          </a:xfrm>
          <a:prstGeom prst="rect">
            <a:avLst/>
          </a:prstGeom>
        </p:spPr>
        <p:txBody>
          <a:bodyPr wrap="square">
            <a:spAutoFit/>
          </a:bodyPr>
          <a:lstStyle/>
          <a:p>
            <a:r>
              <a:rPr lang="en-GB" sz="2000" b="1" u="sng" dirty="0" smtClean="0">
                <a:solidFill>
                  <a:srgbClr val="434343"/>
                </a:solidFill>
              </a:rPr>
              <a:t>PART-2 SEO(Search Engine Optimization</a:t>
            </a:r>
            <a:r>
              <a:rPr lang="en-GB" sz="2000" b="1" dirty="0" smtClean="0">
                <a:solidFill>
                  <a:srgbClr val="434343"/>
                </a:solidFill>
              </a:rPr>
              <a:t>)</a:t>
            </a:r>
            <a:endParaRPr lang="en-US" sz="2000" dirty="0"/>
          </a:p>
        </p:txBody>
      </p:sp>
      <p:pic>
        <p:nvPicPr>
          <p:cNvPr id="7" name="Picture 6" descr="Screenshot 2023-08-02 142827.png"/>
          <p:cNvPicPr>
            <a:picLocks noChangeAspect="1"/>
          </p:cNvPicPr>
          <p:nvPr/>
        </p:nvPicPr>
        <p:blipFill>
          <a:blip r:embed="rId3"/>
          <a:stretch>
            <a:fillRect/>
          </a:stretch>
        </p:blipFill>
        <p:spPr>
          <a:xfrm>
            <a:off x="1271753" y="901244"/>
            <a:ext cx="6611007" cy="42422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419545" y="0"/>
            <a:ext cx="7380000"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ctr" rtl="0">
              <a:spcBef>
                <a:spcPts val="0"/>
              </a:spcBef>
              <a:spcAft>
                <a:spcPts val="0"/>
              </a:spcAft>
              <a:buSzPts val="1400"/>
            </a:pPr>
            <a:r>
              <a:rPr lang="en-US" dirty="0" smtClean="0"/>
              <a:t>.       </a:t>
            </a:r>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lgn="l" rtl="0">
              <a:spcBef>
                <a:spcPts val="0"/>
              </a:spcBef>
              <a:spcAft>
                <a:spcPts val="0"/>
              </a:spcAft>
              <a:buSzPts val="1400"/>
            </a:pPr>
            <a:r>
              <a:rPr lang="en-US" dirty="0" smtClean="0"/>
              <a:t> </a:t>
            </a:r>
          </a:p>
          <a:p>
            <a:pPr marL="457200" lvl="0" indent="-317500" algn="l" rtl="0">
              <a:spcBef>
                <a:spcPts val="0"/>
              </a:spcBef>
              <a:spcAft>
                <a:spcPts val="0"/>
              </a:spcAft>
              <a:buSzPts val="1400"/>
            </a:pPr>
            <a:r>
              <a:rPr lang="en-US" b="1" dirty="0" smtClean="0"/>
              <a:t>                                      </a:t>
            </a:r>
          </a:p>
          <a:p>
            <a:pPr marL="457200" lvl="0" indent="-317500" algn="l" rtl="0">
              <a:spcBef>
                <a:spcPts val="0"/>
              </a:spcBef>
              <a:spcAft>
                <a:spcPts val="0"/>
              </a:spcAft>
              <a:buSzPts val="1400"/>
            </a:pPr>
            <a:r>
              <a:rPr lang="en-US" b="1" dirty="0" smtClean="0"/>
              <a:t>                                      </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r>
              <a:rPr lang="en-US" dirty="0" smtClean="0"/>
              <a:t>  </a:t>
            </a:r>
            <a:endParaRPr dirty="0"/>
          </a:p>
        </p:txBody>
      </p:sp>
      <p:sp>
        <p:nvSpPr>
          <p:cNvPr id="5" name="Rectangle 4"/>
          <p:cNvSpPr/>
          <p:nvPr/>
        </p:nvSpPr>
        <p:spPr>
          <a:xfrm>
            <a:off x="4887310" y="1758092"/>
            <a:ext cx="304800" cy="1600438"/>
          </a:xfrm>
          <a:prstGeom prst="rect">
            <a:avLst/>
          </a:prstGeom>
        </p:spPr>
        <p:txBody>
          <a:bodyPr wrap="square">
            <a:spAutoFit/>
          </a:bodyPr>
          <a:lstStyle/>
          <a:p>
            <a:pPr marL="457200" lvl="0" indent="-317500" algn="ctr">
              <a:buSzPts val="1400"/>
            </a:pPr>
            <a:r>
              <a:rPr lang="en-GB" dirty="0" smtClean="0"/>
              <a:t>  </a:t>
            </a: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buSzPts val="1400"/>
            </a:pPr>
            <a:r>
              <a:rPr lang="en-US" dirty="0" smtClean="0"/>
              <a:t> </a:t>
            </a:r>
            <a:endParaRPr lang="en-US" dirty="0"/>
          </a:p>
        </p:txBody>
      </p:sp>
      <p:sp>
        <p:nvSpPr>
          <p:cNvPr id="6" name="Rectangle 5"/>
          <p:cNvSpPr/>
          <p:nvPr/>
        </p:nvSpPr>
        <p:spPr>
          <a:xfrm>
            <a:off x="483478" y="872359"/>
            <a:ext cx="7542673" cy="2677656"/>
          </a:xfrm>
          <a:prstGeom prst="rect">
            <a:avLst/>
          </a:prstGeom>
        </p:spPr>
        <p:txBody>
          <a:bodyPr wrap="square">
            <a:spAutoFit/>
          </a:bodyPr>
          <a:lstStyle/>
          <a:p>
            <a:pPr marL="457200" lvl="0" indent="-317500" algn="just">
              <a:buSzPts val="1400"/>
            </a:pPr>
            <a:r>
              <a:rPr lang="en-GB" dirty="0" smtClean="0"/>
              <a:t> </a:t>
            </a:r>
            <a:r>
              <a:rPr lang="en-US" dirty="0" smtClean="0"/>
              <a:t> </a:t>
            </a:r>
          </a:p>
          <a:p>
            <a:endParaRPr lang="en-US" dirty="0" smtClean="0"/>
          </a:p>
          <a:p>
            <a:endParaRPr lang="en-US" dirty="0" smtClean="0"/>
          </a:p>
          <a:p>
            <a:endParaRPr lang="en-US" dirty="0" smtClean="0"/>
          </a:p>
          <a:p>
            <a:endParaRPr lang="en-US" dirty="0" smtClean="0"/>
          </a:p>
          <a:p>
            <a:endParaRPr lang="en-US" b="1" dirty="0" smtClean="0"/>
          </a:p>
          <a:p>
            <a:endParaRPr lang="en-US" b="1" dirty="0" smtClean="0"/>
          </a:p>
          <a:p>
            <a:r>
              <a:rPr lang="en-US" dirty="0" smtClean="0"/>
              <a:t/>
            </a:r>
            <a:br>
              <a:rPr lang="en-US" dirty="0" smtClean="0"/>
            </a:br>
            <a:endParaRPr lang="en-GB" b="1" dirty="0" smtClean="0"/>
          </a:p>
          <a:p>
            <a:pPr marL="457200" lvl="0" indent="-317500" algn="just">
              <a:buSzPts val="1400"/>
              <a:buFont typeface="Wingdings" pitchFamily="2" charset="2"/>
              <a:buChar char="§"/>
            </a:pPr>
            <a:endParaRPr lang="en-GB" dirty="0" smtClean="0"/>
          </a:p>
          <a:p>
            <a:pPr marL="457200" lvl="0" indent="-317500" algn="ctr">
              <a:buSzPts val="1400"/>
            </a:pPr>
            <a:endParaRPr lang="en-GB" dirty="0" smtClean="0"/>
          </a:p>
          <a:p>
            <a:pPr marL="457200" lvl="0" indent="-317500" algn="ctr">
              <a:buSzPts val="1400"/>
            </a:pPr>
            <a:r>
              <a:rPr lang="en-GB" dirty="0" smtClean="0"/>
              <a:t>    </a:t>
            </a:r>
          </a:p>
        </p:txBody>
      </p:sp>
      <p:sp>
        <p:nvSpPr>
          <p:cNvPr id="8" name="Rectangle 7"/>
          <p:cNvSpPr/>
          <p:nvPr/>
        </p:nvSpPr>
        <p:spPr>
          <a:xfrm>
            <a:off x="1786759" y="0"/>
            <a:ext cx="7031421" cy="400110"/>
          </a:xfrm>
          <a:prstGeom prst="rect">
            <a:avLst/>
          </a:prstGeom>
        </p:spPr>
        <p:txBody>
          <a:bodyPr wrap="square">
            <a:spAutoFit/>
          </a:bodyPr>
          <a:lstStyle/>
          <a:p>
            <a:r>
              <a:rPr lang="en-GB" sz="2000" b="1" u="sng" dirty="0" smtClean="0">
                <a:solidFill>
                  <a:srgbClr val="434343"/>
                </a:solidFill>
              </a:rPr>
              <a:t>SEO(Search Engine Optimization</a:t>
            </a:r>
            <a:r>
              <a:rPr lang="en-GB" sz="2000" b="1" dirty="0" smtClean="0">
                <a:solidFill>
                  <a:srgbClr val="434343"/>
                </a:solidFill>
              </a:rPr>
              <a:t>)</a:t>
            </a:r>
            <a:endParaRPr lang="en-US" sz="2000" dirty="0"/>
          </a:p>
        </p:txBody>
      </p:sp>
      <p:pic>
        <p:nvPicPr>
          <p:cNvPr id="7" name="Picture 6" descr="Screenshot 2023-08-02 142856.png"/>
          <p:cNvPicPr>
            <a:picLocks noChangeAspect="1"/>
          </p:cNvPicPr>
          <p:nvPr/>
        </p:nvPicPr>
        <p:blipFill>
          <a:blip r:embed="rId3"/>
          <a:stretch>
            <a:fillRect/>
          </a:stretch>
        </p:blipFill>
        <p:spPr>
          <a:xfrm>
            <a:off x="536027" y="600868"/>
            <a:ext cx="7998372" cy="45426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419545" y="0"/>
            <a:ext cx="7380000"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ctr" rtl="0">
              <a:spcBef>
                <a:spcPts val="0"/>
              </a:spcBef>
              <a:spcAft>
                <a:spcPts val="0"/>
              </a:spcAft>
              <a:buSzPts val="1400"/>
            </a:pPr>
            <a:r>
              <a:rPr lang="en-US" dirty="0" smtClean="0"/>
              <a:t>.       </a:t>
            </a:r>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lgn="l" rtl="0">
              <a:spcBef>
                <a:spcPts val="0"/>
              </a:spcBef>
              <a:spcAft>
                <a:spcPts val="0"/>
              </a:spcAft>
              <a:buSzPts val="1400"/>
            </a:pPr>
            <a:r>
              <a:rPr lang="en-US" dirty="0" smtClean="0"/>
              <a:t> </a:t>
            </a:r>
          </a:p>
          <a:p>
            <a:pPr marL="457200" lvl="0" indent="-317500" algn="l" rtl="0">
              <a:spcBef>
                <a:spcPts val="0"/>
              </a:spcBef>
              <a:spcAft>
                <a:spcPts val="0"/>
              </a:spcAft>
              <a:buSzPts val="1400"/>
            </a:pPr>
            <a:r>
              <a:rPr lang="en-US" b="1" dirty="0" smtClean="0"/>
              <a:t>                                      </a:t>
            </a:r>
          </a:p>
          <a:p>
            <a:pPr marL="457200" lvl="0" indent="-317500" algn="l" rtl="0">
              <a:spcBef>
                <a:spcPts val="0"/>
              </a:spcBef>
              <a:spcAft>
                <a:spcPts val="0"/>
              </a:spcAft>
              <a:buSzPts val="1400"/>
            </a:pPr>
            <a:r>
              <a:rPr lang="en-US" b="1" dirty="0" smtClean="0"/>
              <a:t>                                      </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r>
              <a:rPr lang="en-US" dirty="0" smtClean="0"/>
              <a:t>  </a:t>
            </a:r>
            <a:endParaRPr dirty="0"/>
          </a:p>
        </p:txBody>
      </p:sp>
      <p:sp>
        <p:nvSpPr>
          <p:cNvPr id="5" name="Rectangle 4"/>
          <p:cNvSpPr/>
          <p:nvPr/>
        </p:nvSpPr>
        <p:spPr>
          <a:xfrm>
            <a:off x="4887310" y="1758092"/>
            <a:ext cx="304800" cy="1600438"/>
          </a:xfrm>
          <a:prstGeom prst="rect">
            <a:avLst/>
          </a:prstGeom>
        </p:spPr>
        <p:txBody>
          <a:bodyPr wrap="square">
            <a:spAutoFit/>
          </a:bodyPr>
          <a:lstStyle/>
          <a:p>
            <a:pPr marL="457200" lvl="0" indent="-317500" algn="ctr">
              <a:buSzPts val="1400"/>
            </a:pPr>
            <a:r>
              <a:rPr lang="en-GB" dirty="0" smtClean="0"/>
              <a:t>  </a:t>
            </a: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buSzPts val="1400"/>
            </a:pPr>
            <a:r>
              <a:rPr lang="en-US" dirty="0" smtClean="0"/>
              <a:t> </a:t>
            </a:r>
            <a:endParaRPr lang="en-US" dirty="0"/>
          </a:p>
        </p:txBody>
      </p:sp>
      <p:sp>
        <p:nvSpPr>
          <p:cNvPr id="6" name="Rectangle 5"/>
          <p:cNvSpPr/>
          <p:nvPr/>
        </p:nvSpPr>
        <p:spPr>
          <a:xfrm>
            <a:off x="483478" y="872359"/>
            <a:ext cx="7542673" cy="2677656"/>
          </a:xfrm>
          <a:prstGeom prst="rect">
            <a:avLst/>
          </a:prstGeom>
        </p:spPr>
        <p:txBody>
          <a:bodyPr wrap="square">
            <a:spAutoFit/>
          </a:bodyPr>
          <a:lstStyle/>
          <a:p>
            <a:pPr marL="457200" lvl="0" indent="-317500" algn="just">
              <a:buSzPts val="1400"/>
            </a:pPr>
            <a:r>
              <a:rPr lang="en-GB" dirty="0" smtClean="0"/>
              <a:t> </a:t>
            </a:r>
            <a:r>
              <a:rPr lang="en-US" dirty="0" smtClean="0"/>
              <a:t> </a:t>
            </a:r>
          </a:p>
          <a:p>
            <a:endParaRPr lang="en-US" dirty="0" smtClean="0"/>
          </a:p>
          <a:p>
            <a:endParaRPr lang="en-US" dirty="0" smtClean="0"/>
          </a:p>
          <a:p>
            <a:endParaRPr lang="en-US" dirty="0" smtClean="0"/>
          </a:p>
          <a:p>
            <a:endParaRPr lang="en-US" dirty="0" smtClean="0"/>
          </a:p>
          <a:p>
            <a:endParaRPr lang="en-US" b="1" dirty="0" smtClean="0"/>
          </a:p>
          <a:p>
            <a:endParaRPr lang="en-US" b="1" dirty="0" smtClean="0"/>
          </a:p>
          <a:p>
            <a:r>
              <a:rPr lang="en-US" dirty="0" smtClean="0"/>
              <a:t/>
            </a:r>
            <a:br>
              <a:rPr lang="en-US" dirty="0" smtClean="0"/>
            </a:br>
            <a:endParaRPr lang="en-GB" b="1" dirty="0" smtClean="0"/>
          </a:p>
          <a:p>
            <a:pPr marL="457200" lvl="0" indent="-317500" algn="just">
              <a:buSzPts val="1400"/>
              <a:buFont typeface="Wingdings" pitchFamily="2" charset="2"/>
              <a:buChar char="§"/>
            </a:pPr>
            <a:endParaRPr lang="en-GB" dirty="0" smtClean="0"/>
          </a:p>
          <a:p>
            <a:pPr marL="457200" lvl="0" indent="-317500" algn="ctr">
              <a:buSzPts val="1400"/>
            </a:pPr>
            <a:endParaRPr lang="en-GB" dirty="0" smtClean="0"/>
          </a:p>
          <a:p>
            <a:pPr marL="457200" lvl="0" indent="-317500" algn="ctr">
              <a:buSzPts val="1400"/>
            </a:pPr>
            <a:r>
              <a:rPr lang="en-GB" dirty="0" smtClean="0"/>
              <a:t>    </a:t>
            </a:r>
          </a:p>
        </p:txBody>
      </p:sp>
      <p:sp>
        <p:nvSpPr>
          <p:cNvPr id="8" name="Rectangle 7"/>
          <p:cNvSpPr/>
          <p:nvPr/>
        </p:nvSpPr>
        <p:spPr>
          <a:xfrm>
            <a:off x="2070540" y="-3"/>
            <a:ext cx="6831723" cy="400110"/>
          </a:xfrm>
          <a:prstGeom prst="rect">
            <a:avLst/>
          </a:prstGeom>
        </p:spPr>
        <p:txBody>
          <a:bodyPr wrap="square">
            <a:spAutoFit/>
          </a:bodyPr>
          <a:lstStyle/>
          <a:p>
            <a:r>
              <a:rPr lang="en-GB" sz="2000" b="1" u="sng" dirty="0" smtClean="0">
                <a:solidFill>
                  <a:srgbClr val="434343"/>
                </a:solidFill>
              </a:rPr>
              <a:t>SEO(Search Engine Optimization</a:t>
            </a:r>
            <a:r>
              <a:rPr lang="en-GB" sz="2000" b="1" dirty="0" smtClean="0">
                <a:solidFill>
                  <a:srgbClr val="434343"/>
                </a:solidFill>
              </a:rPr>
              <a:t>)</a:t>
            </a:r>
            <a:endParaRPr lang="en-US" sz="2000" dirty="0"/>
          </a:p>
        </p:txBody>
      </p:sp>
      <p:pic>
        <p:nvPicPr>
          <p:cNvPr id="7" name="Picture 6" descr="Screenshot 2023-08-02 142918.png"/>
          <p:cNvPicPr>
            <a:picLocks noChangeAspect="1"/>
          </p:cNvPicPr>
          <p:nvPr/>
        </p:nvPicPr>
        <p:blipFill>
          <a:blip r:embed="rId3"/>
          <a:stretch>
            <a:fillRect/>
          </a:stretch>
        </p:blipFill>
        <p:spPr>
          <a:xfrm>
            <a:off x="420415" y="748127"/>
            <a:ext cx="8190317" cy="41763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419545" y="0"/>
            <a:ext cx="7380000"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ctr" rtl="0">
              <a:spcBef>
                <a:spcPts val="0"/>
              </a:spcBef>
              <a:spcAft>
                <a:spcPts val="0"/>
              </a:spcAft>
              <a:buSzPts val="1400"/>
            </a:pPr>
            <a:r>
              <a:rPr lang="en-US" dirty="0" smtClean="0"/>
              <a:t>.       </a:t>
            </a:r>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lgn="l" rtl="0">
              <a:spcBef>
                <a:spcPts val="0"/>
              </a:spcBef>
              <a:spcAft>
                <a:spcPts val="0"/>
              </a:spcAft>
              <a:buSzPts val="1400"/>
            </a:pPr>
            <a:r>
              <a:rPr lang="en-US" dirty="0" smtClean="0"/>
              <a:t> </a:t>
            </a:r>
          </a:p>
          <a:p>
            <a:pPr marL="457200" lvl="0" indent="-317500" algn="l" rtl="0">
              <a:spcBef>
                <a:spcPts val="0"/>
              </a:spcBef>
              <a:spcAft>
                <a:spcPts val="0"/>
              </a:spcAft>
              <a:buSzPts val="1400"/>
            </a:pPr>
            <a:r>
              <a:rPr lang="en-US" b="1" dirty="0" smtClean="0"/>
              <a:t>                                      </a:t>
            </a:r>
          </a:p>
          <a:p>
            <a:pPr marL="457200" lvl="0" indent="-317500" algn="l" rtl="0">
              <a:spcBef>
                <a:spcPts val="0"/>
              </a:spcBef>
              <a:spcAft>
                <a:spcPts val="0"/>
              </a:spcAft>
              <a:buSzPts val="1400"/>
            </a:pPr>
            <a:r>
              <a:rPr lang="en-US" b="1" dirty="0" smtClean="0"/>
              <a:t>                                      </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r>
              <a:rPr lang="en-US" dirty="0" smtClean="0"/>
              <a:t>  </a:t>
            </a:r>
            <a:endParaRPr dirty="0"/>
          </a:p>
        </p:txBody>
      </p:sp>
      <p:sp>
        <p:nvSpPr>
          <p:cNvPr id="5" name="Rectangle 4"/>
          <p:cNvSpPr/>
          <p:nvPr/>
        </p:nvSpPr>
        <p:spPr>
          <a:xfrm>
            <a:off x="4887310" y="1758092"/>
            <a:ext cx="304800" cy="1600438"/>
          </a:xfrm>
          <a:prstGeom prst="rect">
            <a:avLst/>
          </a:prstGeom>
        </p:spPr>
        <p:txBody>
          <a:bodyPr wrap="square">
            <a:spAutoFit/>
          </a:bodyPr>
          <a:lstStyle/>
          <a:p>
            <a:pPr marL="457200" lvl="0" indent="-317500" algn="ctr">
              <a:buSzPts val="1400"/>
            </a:pPr>
            <a:r>
              <a:rPr lang="en-GB" dirty="0" smtClean="0"/>
              <a:t>  </a:t>
            </a: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buSzPts val="1400"/>
            </a:pPr>
            <a:r>
              <a:rPr lang="en-US" dirty="0" smtClean="0"/>
              <a:t> </a:t>
            </a:r>
            <a:endParaRPr lang="en-US" dirty="0"/>
          </a:p>
        </p:txBody>
      </p:sp>
      <p:sp>
        <p:nvSpPr>
          <p:cNvPr id="6" name="Rectangle 5"/>
          <p:cNvSpPr/>
          <p:nvPr/>
        </p:nvSpPr>
        <p:spPr>
          <a:xfrm>
            <a:off x="632121" y="1068062"/>
            <a:ext cx="7488622" cy="1600438"/>
          </a:xfrm>
          <a:prstGeom prst="rect">
            <a:avLst/>
          </a:prstGeom>
        </p:spPr>
        <p:txBody>
          <a:bodyPr wrap="square">
            <a:spAutoFit/>
          </a:bodyPr>
          <a:lstStyle/>
          <a:p>
            <a:endParaRPr lang="en-US" b="1" dirty="0" smtClean="0"/>
          </a:p>
          <a:p>
            <a:endParaRPr lang="en-US" b="1" dirty="0" smtClean="0"/>
          </a:p>
          <a:p>
            <a:r>
              <a:rPr lang="en-US" dirty="0" smtClean="0"/>
              <a:t/>
            </a:r>
            <a:br>
              <a:rPr lang="en-US" dirty="0" smtClean="0"/>
            </a:br>
            <a:endParaRPr lang="en-GB" b="1" dirty="0" smtClean="0"/>
          </a:p>
          <a:p>
            <a:pPr marL="457200" lvl="0" indent="-317500" algn="just">
              <a:buSzPts val="1400"/>
              <a:buFont typeface="Wingdings" pitchFamily="2" charset="2"/>
              <a:buChar char="§"/>
            </a:pPr>
            <a:endParaRPr lang="en-GB" dirty="0" smtClean="0"/>
          </a:p>
          <a:p>
            <a:pPr marL="457200" lvl="0" indent="-317500" algn="ctr">
              <a:buSzPts val="1400"/>
            </a:pPr>
            <a:endParaRPr lang="en-GB" dirty="0" smtClean="0"/>
          </a:p>
          <a:p>
            <a:pPr marL="457200" lvl="0" indent="-317500" algn="ctr">
              <a:buSzPts val="1400"/>
            </a:pPr>
            <a:r>
              <a:rPr lang="en-GB" dirty="0" smtClean="0"/>
              <a:t>    </a:t>
            </a:r>
          </a:p>
        </p:txBody>
      </p:sp>
      <p:sp>
        <p:nvSpPr>
          <p:cNvPr id="8" name="Rectangle 7"/>
          <p:cNvSpPr/>
          <p:nvPr/>
        </p:nvSpPr>
        <p:spPr>
          <a:xfrm>
            <a:off x="1313794" y="147145"/>
            <a:ext cx="5118537" cy="400110"/>
          </a:xfrm>
          <a:prstGeom prst="rect">
            <a:avLst/>
          </a:prstGeom>
        </p:spPr>
        <p:txBody>
          <a:bodyPr wrap="square">
            <a:spAutoFit/>
          </a:bodyPr>
          <a:lstStyle/>
          <a:p>
            <a:r>
              <a:rPr lang="en-GB" sz="2000" b="1" u="sng" dirty="0" smtClean="0">
                <a:solidFill>
                  <a:srgbClr val="434343"/>
                </a:solidFill>
              </a:rPr>
              <a:t>SEO(Search Engine Optimization)</a:t>
            </a:r>
            <a:endParaRPr lang="en-US" sz="2000" u="sng" dirty="0"/>
          </a:p>
        </p:txBody>
      </p:sp>
      <p:sp>
        <p:nvSpPr>
          <p:cNvPr id="7" name="Rectangle 6"/>
          <p:cNvSpPr/>
          <p:nvPr/>
        </p:nvSpPr>
        <p:spPr>
          <a:xfrm>
            <a:off x="147147" y="746234"/>
            <a:ext cx="8860221" cy="4832092"/>
          </a:xfrm>
          <a:prstGeom prst="rect">
            <a:avLst/>
          </a:prstGeom>
        </p:spPr>
        <p:txBody>
          <a:bodyPr wrap="square">
            <a:spAutoFit/>
          </a:bodyPr>
          <a:lstStyle/>
          <a:p>
            <a:r>
              <a:rPr lang="en-US" dirty="0" smtClean="0"/>
              <a:t>SEO Audit for </a:t>
            </a:r>
            <a:r>
              <a:rPr lang="en-US" dirty="0" err="1" smtClean="0"/>
              <a:t>Maruti</a:t>
            </a:r>
            <a:r>
              <a:rPr lang="en-US" dirty="0" smtClean="0"/>
              <a:t> Suzuki India Ltd</a:t>
            </a:r>
          </a:p>
          <a:p>
            <a:pPr>
              <a:buFont typeface="Wingdings" pitchFamily="2" charset="2"/>
              <a:buChar char="§"/>
            </a:pPr>
            <a:r>
              <a:rPr lang="en-US" dirty="0" smtClean="0"/>
              <a:t>Title tags: The title tags are well-optimized, with the brand name and relevant keywords included. The titles are clear and concise, and they accurately reflect the content of the pages. However, the titles could be a bit longer to improve click-through rate (CTR). </a:t>
            </a:r>
          </a:p>
          <a:p>
            <a:endParaRPr lang="en-US" dirty="0" smtClean="0"/>
          </a:p>
          <a:p>
            <a:endParaRPr lang="en-US" dirty="0" smtClean="0"/>
          </a:p>
          <a:p>
            <a:pPr>
              <a:buFont typeface="Wingdings" pitchFamily="2" charset="2"/>
              <a:buChar char="§"/>
            </a:pPr>
            <a:r>
              <a:rPr lang="en-US" dirty="0" smtClean="0"/>
              <a:t>Meta descriptions: The meta descriptions are well-optimized, with a clear call to action and a brief overview of the page content. The meta descriptions are accurate and informative, and they are likely to encourage users to click on the links. However, the meta descriptions could be a bit longer to improve CTR. </a:t>
            </a:r>
          </a:p>
          <a:p>
            <a:endParaRPr lang="en-US" dirty="0" smtClean="0"/>
          </a:p>
          <a:p>
            <a:endParaRPr lang="en-US" dirty="0" smtClean="0"/>
          </a:p>
          <a:p>
            <a:pPr>
              <a:buFont typeface="Wingdings" pitchFamily="2" charset="2"/>
              <a:buChar char="§"/>
            </a:pPr>
            <a:r>
              <a:rPr lang="en-US" dirty="0" smtClean="0"/>
              <a:t>H1 tags: The H1 tags are well-optimized, with the brand name and relevant keywords included. The H1 tags are clear and concise, and they accurately reflect the content of the pages.</a:t>
            </a:r>
          </a:p>
          <a:p>
            <a:endParaRPr lang="en-US" dirty="0" smtClean="0"/>
          </a:p>
          <a:p>
            <a:endParaRPr lang="en-US" dirty="0" smtClean="0"/>
          </a:p>
          <a:p>
            <a:endParaRPr lang="en-US" dirty="0" smtClean="0"/>
          </a:p>
          <a:p>
            <a:r>
              <a:rPr lang="en-US" dirty="0" smtClean="0"/>
              <a:t>Keyword usage: The keywords are used throughout the website, but there is some room for improvement. For example, the keyword "</a:t>
            </a:r>
            <a:r>
              <a:rPr lang="en-US" dirty="0" err="1" smtClean="0"/>
              <a:t>Maruti</a:t>
            </a:r>
            <a:r>
              <a:rPr lang="en-US" dirty="0" smtClean="0"/>
              <a:t> Suzuki" could be used more often. The keyword density is not too high, and the keywords are used in a natural way. However, there are some opportunities to use more keywords throughout the website.</a:t>
            </a:r>
          </a:p>
          <a:p>
            <a:endParaRPr lang="en-US" dirty="0" smtClean="0"/>
          </a:p>
          <a:p>
            <a:r>
              <a:rPr lang="en-US" dirty="0" smtClean="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419545" y="0"/>
            <a:ext cx="7380000"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ctr" rtl="0">
              <a:spcBef>
                <a:spcPts val="0"/>
              </a:spcBef>
              <a:spcAft>
                <a:spcPts val="0"/>
              </a:spcAft>
              <a:buSzPts val="1400"/>
            </a:pPr>
            <a:r>
              <a:rPr lang="en-US" dirty="0" smtClean="0"/>
              <a:t>.       </a:t>
            </a:r>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lgn="l" rtl="0">
              <a:spcBef>
                <a:spcPts val="0"/>
              </a:spcBef>
              <a:spcAft>
                <a:spcPts val="0"/>
              </a:spcAft>
              <a:buSzPts val="1400"/>
            </a:pPr>
            <a:r>
              <a:rPr lang="en-US" dirty="0" smtClean="0"/>
              <a:t> </a:t>
            </a:r>
          </a:p>
          <a:p>
            <a:pPr marL="457200" lvl="0" indent="-317500" algn="l" rtl="0">
              <a:spcBef>
                <a:spcPts val="0"/>
              </a:spcBef>
              <a:spcAft>
                <a:spcPts val="0"/>
              </a:spcAft>
              <a:buSzPts val="1400"/>
            </a:pPr>
            <a:r>
              <a:rPr lang="en-US" b="1" dirty="0" smtClean="0"/>
              <a:t>                                      </a:t>
            </a:r>
          </a:p>
          <a:p>
            <a:pPr marL="457200" lvl="0" indent="-317500" algn="l" rtl="0">
              <a:spcBef>
                <a:spcPts val="0"/>
              </a:spcBef>
              <a:spcAft>
                <a:spcPts val="0"/>
              </a:spcAft>
              <a:buSzPts val="1400"/>
            </a:pPr>
            <a:r>
              <a:rPr lang="en-US" b="1" dirty="0" smtClean="0"/>
              <a:t>                                      </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r>
              <a:rPr lang="en-US" dirty="0" smtClean="0"/>
              <a:t>  </a:t>
            </a:r>
            <a:endParaRPr dirty="0"/>
          </a:p>
        </p:txBody>
      </p:sp>
      <p:sp>
        <p:nvSpPr>
          <p:cNvPr id="5" name="Rectangle 4"/>
          <p:cNvSpPr/>
          <p:nvPr/>
        </p:nvSpPr>
        <p:spPr>
          <a:xfrm>
            <a:off x="4887310" y="1758092"/>
            <a:ext cx="304800" cy="1600438"/>
          </a:xfrm>
          <a:prstGeom prst="rect">
            <a:avLst/>
          </a:prstGeom>
        </p:spPr>
        <p:txBody>
          <a:bodyPr wrap="square">
            <a:spAutoFit/>
          </a:bodyPr>
          <a:lstStyle/>
          <a:p>
            <a:pPr marL="457200" lvl="0" indent="-317500" algn="ctr">
              <a:buSzPts val="1400"/>
            </a:pPr>
            <a:r>
              <a:rPr lang="en-GB" dirty="0" smtClean="0"/>
              <a:t>  </a:t>
            </a: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buSzPts val="1400"/>
            </a:pPr>
            <a:r>
              <a:rPr lang="en-US" dirty="0" smtClean="0"/>
              <a:t> </a:t>
            </a:r>
            <a:endParaRPr lang="en-US" dirty="0"/>
          </a:p>
        </p:txBody>
      </p:sp>
      <p:sp>
        <p:nvSpPr>
          <p:cNvPr id="6" name="Rectangle 5"/>
          <p:cNvSpPr/>
          <p:nvPr/>
        </p:nvSpPr>
        <p:spPr>
          <a:xfrm>
            <a:off x="632121" y="1068062"/>
            <a:ext cx="7488622" cy="1600438"/>
          </a:xfrm>
          <a:prstGeom prst="rect">
            <a:avLst/>
          </a:prstGeom>
        </p:spPr>
        <p:txBody>
          <a:bodyPr wrap="square">
            <a:spAutoFit/>
          </a:bodyPr>
          <a:lstStyle/>
          <a:p>
            <a:endParaRPr lang="en-US" b="1" dirty="0" smtClean="0"/>
          </a:p>
          <a:p>
            <a:endParaRPr lang="en-US" b="1" dirty="0" smtClean="0"/>
          </a:p>
          <a:p>
            <a:r>
              <a:rPr lang="en-US" dirty="0" smtClean="0"/>
              <a:t/>
            </a:r>
            <a:br>
              <a:rPr lang="en-US" dirty="0" smtClean="0"/>
            </a:br>
            <a:endParaRPr lang="en-GB" b="1" dirty="0" smtClean="0"/>
          </a:p>
          <a:p>
            <a:pPr marL="457200" lvl="0" indent="-317500" algn="just">
              <a:buSzPts val="1400"/>
              <a:buFont typeface="Wingdings" pitchFamily="2" charset="2"/>
              <a:buChar char="§"/>
            </a:pPr>
            <a:endParaRPr lang="en-GB" dirty="0" smtClean="0"/>
          </a:p>
          <a:p>
            <a:pPr marL="457200" lvl="0" indent="-317500" algn="ctr">
              <a:buSzPts val="1400"/>
            </a:pPr>
            <a:endParaRPr lang="en-GB" dirty="0" smtClean="0"/>
          </a:p>
          <a:p>
            <a:pPr marL="457200" lvl="0" indent="-317500" algn="ctr">
              <a:buSzPts val="1400"/>
            </a:pPr>
            <a:r>
              <a:rPr lang="en-GB" dirty="0" smtClean="0"/>
              <a:t>    </a:t>
            </a:r>
          </a:p>
        </p:txBody>
      </p:sp>
      <p:sp>
        <p:nvSpPr>
          <p:cNvPr id="8" name="Rectangle 7"/>
          <p:cNvSpPr/>
          <p:nvPr/>
        </p:nvSpPr>
        <p:spPr>
          <a:xfrm>
            <a:off x="1870842" y="136634"/>
            <a:ext cx="5097517" cy="400110"/>
          </a:xfrm>
          <a:prstGeom prst="rect">
            <a:avLst/>
          </a:prstGeom>
        </p:spPr>
        <p:txBody>
          <a:bodyPr wrap="square">
            <a:spAutoFit/>
          </a:bodyPr>
          <a:lstStyle/>
          <a:p>
            <a:r>
              <a:rPr lang="en-GB" sz="2000" b="1" u="sng" dirty="0" smtClean="0">
                <a:solidFill>
                  <a:srgbClr val="434343"/>
                </a:solidFill>
              </a:rPr>
              <a:t>(Search Engine Optimization)</a:t>
            </a:r>
            <a:endParaRPr lang="en-US" sz="2000" u="sng" dirty="0"/>
          </a:p>
        </p:txBody>
      </p:sp>
      <p:sp>
        <p:nvSpPr>
          <p:cNvPr id="9" name="Rectangle 8"/>
          <p:cNvSpPr/>
          <p:nvPr/>
        </p:nvSpPr>
        <p:spPr>
          <a:xfrm>
            <a:off x="147147" y="694313"/>
            <a:ext cx="8996855" cy="4616648"/>
          </a:xfrm>
          <a:prstGeom prst="rect">
            <a:avLst/>
          </a:prstGeom>
        </p:spPr>
        <p:txBody>
          <a:bodyPr wrap="square">
            <a:spAutoFit/>
          </a:bodyPr>
          <a:lstStyle/>
          <a:p>
            <a:pPr>
              <a:buFont typeface="Wingdings" pitchFamily="2" charset="2"/>
              <a:buChar char="§"/>
            </a:pPr>
            <a:r>
              <a:rPr lang="en-US" dirty="0" smtClean="0"/>
              <a:t>Internal linking: The internal linking is good, with links to relevant pages throughout the website. The links are clear and easy to follow, and they help users navigate the website. However, there is some room for improvement. For example, the homepage could be linked to more often. </a:t>
            </a:r>
          </a:p>
          <a:p>
            <a:pPr>
              <a:buFont typeface="Wingdings" pitchFamily="2" charset="2"/>
              <a:buChar char="§"/>
            </a:pPr>
            <a:endParaRPr lang="en-US" dirty="0" smtClean="0"/>
          </a:p>
          <a:p>
            <a:endParaRPr lang="en-US" dirty="0" smtClean="0"/>
          </a:p>
          <a:p>
            <a:endParaRPr lang="en-US" dirty="0" smtClean="0"/>
          </a:p>
          <a:p>
            <a:endParaRPr lang="en-US" dirty="0" smtClean="0"/>
          </a:p>
          <a:p>
            <a:endParaRPr lang="en-US" dirty="0" smtClean="0"/>
          </a:p>
          <a:p>
            <a:pPr>
              <a:buFont typeface="Wingdings" pitchFamily="2" charset="2"/>
              <a:buChar char="§"/>
            </a:pPr>
            <a:r>
              <a:rPr lang="en-US" dirty="0" smtClean="0"/>
              <a:t>Image alt text: The image alt text is well-optimized, with the relevant keywords included. The image alt text is descriptive and informative, and it helps users understand the content of the images.</a:t>
            </a:r>
          </a:p>
          <a:p>
            <a:endParaRPr lang="en-US" dirty="0" smtClean="0"/>
          </a:p>
          <a:p>
            <a:endParaRPr lang="en-US" dirty="0" smtClean="0"/>
          </a:p>
          <a:p>
            <a:endParaRPr lang="en-US" dirty="0" smtClean="0"/>
          </a:p>
          <a:p>
            <a:endParaRPr lang="en-US" dirty="0" smtClean="0"/>
          </a:p>
          <a:p>
            <a:pPr>
              <a:buFont typeface="Wingdings" pitchFamily="2" charset="2"/>
              <a:buChar char="§"/>
            </a:pPr>
            <a:r>
              <a:rPr lang="en-US" dirty="0" smtClean="0"/>
              <a:t>Social media: </a:t>
            </a:r>
            <a:r>
              <a:rPr lang="en-US" dirty="0" err="1" smtClean="0"/>
              <a:t>Maruti</a:t>
            </a:r>
            <a:r>
              <a:rPr lang="en-US" dirty="0" smtClean="0"/>
              <a:t> Suzuki is active on social media, with a strong presence on </a:t>
            </a:r>
            <a:r>
              <a:rPr lang="en-US" dirty="0" err="1" smtClean="0"/>
              <a:t>Facebook</a:t>
            </a:r>
            <a:r>
              <a:rPr lang="en-US" dirty="0" smtClean="0"/>
              <a:t>, Twitter, and </a:t>
            </a:r>
            <a:r>
              <a:rPr lang="en-US" dirty="0" err="1" smtClean="0"/>
              <a:t>Instagram</a:t>
            </a:r>
            <a:r>
              <a:rPr lang="en-US" dirty="0" smtClean="0"/>
              <a:t>. The social media profiles are linked to on the website, and the social media content is shared on the website. However, there is some room for improvement. For example, the social media profiles could be linked to more prominently on the website.</a:t>
            </a:r>
          </a:p>
          <a:p>
            <a:endParaRPr lang="en-US" dirty="0" smtClean="0"/>
          </a:p>
          <a:p>
            <a:endParaRPr lang="en-US" dirty="0" smtClean="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419545" y="0"/>
            <a:ext cx="7380000"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ctr" rtl="0">
              <a:spcBef>
                <a:spcPts val="0"/>
              </a:spcBef>
              <a:spcAft>
                <a:spcPts val="0"/>
              </a:spcAft>
              <a:buSzPts val="1400"/>
            </a:pPr>
            <a:r>
              <a:rPr lang="en-US" dirty="0" smtClean="0"/>
              <a:t>.       </a:t>
            </a:r>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lgn="l" rtl="0">
              <a:spcBef>
                <a:spcPts val="0"/>
              </a:spcBef>
              <a:spcAft>
                <a:spcPts val="0"/>
              </a:spcAft>
              <a:buSzPts val="1400"/>
            </a:pPr>
            <a:r>
              <a:rPr lang="en-US" dirty="0" smtClean="0"/>
              <a:t> </a:t>
            </a:r>
          </a:p>
          <a:p>
            <a:pPr marL="457200" lvl="0" indent="-317500" algn="l" rtl="0">
              <a:spcBef>
                <a:spcPts val="0"/>
              </a:spcBef>
              <a:spcAft>
                <a:spcPts val="0"/>
              </a:spcAft>
              <a:buSzPts val="1400"/>
            </a:pPr>
            <a:r>
              <a:rPr lang="en-US" b="1" dirty="0" smtClean="0"/>
              <a:t>                                      </a:t>
            </a:r>
          </a:p>
          <a:p>
            <a:pPr marL="457200" lvl="0" indent="-317500" algn="l" rtl="0">
              <a:spcBef>
                <a:spcPts val="0"/>
              </a:spcBef>
              <a:spcAft>
                <a:spcPts val="0"/>
              </a:spcAft>
              <a:buSzPts val="1400"/>
            </a:pPr>
            <a:r>
              <a:rPr lang="en-US" b="1" dirty="0" smtClean="0"/>
              <a:t>                                      </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r>
              <a:rPr lang="en-US" dirty="0" smtClean="0"/>
              <a:t>  </a:t>
            </a:r>
            <a:endParaRPr dirty="0"/>
          </a:p>
        </p:txBody>
      </p:sp>
      <p:sp>
        <p:nvSpPr>
          <p:cNvPr id="5" name="Rectangle 4"/>
          <p:cNvSpPr/>
          <p:nvPr/>
        </p:nvSpPr>
        <p:spPr>
          <a:xfrm>
            <a:off x="4887310" y="1758092"/>
            <a:ext cx="304800" cy="1600438"/>
          </a:xfrm>
          <a:prstGeom prst="rect">
            <a:avLst/>
          </a:prstGeom>
        </p:spPr>
        <p:txBody>
          <a:bodyPr wrap="square">
            <a:spAutoFit/>
          </a:bodyPr>
          <a:lstStyle/>
          <a:p>
            <a:pPr marL="457200" lvl="0" indent="-317500" algn="ctr">
              <a:buSzPts val="1400"/>
            </a:pPr>
            <a:r>
              <a:rPr lang="en-GB" dirty="0" smtClean="0"/>
              <a:t>  </a:t>
            </a: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buSzPts val="1400"/>
            </a:pPr>
            <a:r>
              <a:rPr lang="en-US" dirty="0" smtClean="0"/>
              <a:t> </a:t>
            </a:r>
            <a:endParaRPr lang="en-US" dirty="0"/>
          </a:p>
        </p:txBody>
      </p:sp>
      <p:sp>
        <p:nvSpPr>
          <p:cNvPr id="6" name="Rectangle 5"/>
          <p:cNvSpPr/>
          <p:nvPr/>
        </p:nvSpPr>
        <p:spPr>
          <a:xfrm>
            <a:off x="620112" y="840828"/>
            <a:ext cx="7500633" cy="5909310"/>
          </a:xfrm>
          <a:prstGeom prst="rect">
            <a:avLst/>
          </a:prstGeom>
        </p:spPr>
        <p:txBody>
          <a:bodyPr wrap="square">
            <a:spAutoFit/>
          </a:bodyPr>
          <a:lstStyle/>
          <a:p>
            <a:r>
              <a:rPr lang="en-US" dirty="0" smtClean="0"/>
              <a:t>Keyword Research for </a:t>
            </a:r>
            <a:r>
              <a:rPr lang="en-US" dirty="0" err="1" smtClean="0"/>
              <a:t>Maruti</a:t>
            </a:r>
            <a:r>
              <a:rPr lang="en-US" dirty="0" smtClean="0"/>
              <a:t> Suzuki</a:t>
            </a:r>
          </a:p>
          <a:p>
            <a:r>
              <a:rPr lang="en-US" dirty="0" err="1" smtClean="0"/>
              <a:t>Maruti</a:t>
            </a:r>
            <a:r>
              <a:rPr lang="en-US" dirty="0" smtClean="0"/>
              <a:t> Suzuki is a leading automobile manufacturer in India. The company's website offers a wide range of products and services, including cars, hatchbacks, sedans, SUVs, MPVs, driving school, insurance, finance, parts, accessories, leasing, rewards, exchange, and subscribe.</a:t>
            </a:r>
          </a:p>
          <a:p>
            <a:r>
              <a:rPr lang="en-US" dirty="0" smtClean="0"/>
              <a:t>To optimize the website for search engines, it is important to conduct keyword research. This involves identifying the keywords that people are using to search for </a:t>
            </a:r>
            <a:r>
              <a:rPr lang="en-US" dirty="0" err="1" smtClean="0"/>
              <a:t>Maruti</a:t>
            </a:r>
            <a:r>
              <a:rPr lang="en-US" dirty="0" smtClean="0"/>
              <a:t> Suzuki's products and services.</a:t>
            </a:r>
          </a:p>
          <a:p>
            <a:r>
              <a:rPr lang="en-US" dirty="0" smtClean="0"/>
              <a:t>Some of the most important keywords for the website include:</a:t>
            </a:r>
          </a:p>
          <a:p>
            <a:endParaRPr lang="en-US" dirty="0" smtClean="0"/>
          </a:p>
          <a:p>
            <a:pPr>
              <a:buFont typeface="Wingdings" pitchFamily="2" charset="2"/>
              <a:buChar char="§"/>
            </a:pPr>
            <a:r>
              <a:rPr lang="en-US" dirty="0" err="1" smtClean="0"/>
              <a:t>Maruti</a:t>
            </a:r>
            <a:r>
              <a:rPr lang="en-US" dirty="0" smtClean="0"/>
              <a:t> Suzuki</a:t>
            </a:r>
          </a:p>
          <a:p>
            <a:pPr>
              <a:buFont typeface="Wingdings" pitchFamily="2" charset="2"/>
              <a:buChar char="§"/>
            </a:pPr>
            <a:r>
              <a:rPr lang="en-US" dirty="0" err="1" smtClean="0"/>
              <a:t>Maruti</a:t>
            </a:r>
            <a:endParaRPr lang="en-US" dirty="0" smtClean="0"/>
          </a:p>
          <a:p>
            <a:pPr>
              <a:buFont typeface="Wingdings" pitchFamily="2" charset="2"/>
              <a:buChar char="§"/>
            </a:pPr>
            <a:r>
              <a:rPr lang="en-US" dirty="0" smtClean="0"/>
              <a:t>Suzuki</a:t>
            </a:r>
          </a:p>
          <a:p>
            <a:pPr>
              <a:buFont typeface="Wingdings" pitchFamily="2" charset="2"/>
              <a:buChar char="§"/>
            </a:pPr>
            <a:r>
              <a:rPr lang="en-US" dirty="0" smtClean="0"/>
              <a:t>cars</a:t>
            </a:r>
          </a:p>
          <a:p>
            <a:pPr>
              <a:buFont typeface="Wingdings" pitchFamily="2" charset="2"/>
              <a:buChar char="§"/>
            </a:pPr>
            <a:r>
              <a:rPr lang="en-US" dirty="0" smtClean="0"/>
              <a:t>automobiles</a:t>
            </a:r>
          </a:p>
          <a:p>
            <a:pPr>
              <a:buFont typeface="Wingdings" pitchFamily="2" charset="2"/>
              <a:buChar char="§"/>
            </a:pPr>
            <a:r>
              <a:rPr lang="en-US" dirty="0" smtClean="0"/>
              <a:t>Indian cars</a:t>
            </a:r>
          </a:p>
          <a:p>
            <a:pPr>
              <a:buFont typeface="Wingdings" pitchFamily="2" charset="2"/>
              <a:buChar char="§"/>
            </a:pPr>
            <a:r>
              <a:rPr lang="en-US" dirty="0" smtClean="0"/>
              <a:t>hatchbacks</a:t>
            </a:r>
          </a:p>
          <a:p>
            <a:pPr>
              <a:buFont typeface="Wingdings" pitchFamily="2" charset="2"/>
              <a:buChar char="§"/>
            </a:pPr>
            <a:r>
              <a:rPr lang="en-US" dirty="0" smtClean="0"/>
              <a:t>sedans</a:t>
            </a:r>
          </a:p>
          <a:p>
            <a:pPr>
              <a:buFont typeface="Wingdings" pitchFamily="2" charset="2"/>
              <a:buChar char="§"/>
            </a:pPr>
            <a:r>
              <a:rPr lang="en-US" dirty="0" smtClean="0"/>
              <a:t>SUVs</a:t>
            </a:r>
          </a:p>
          <a:p>
            <a:endParaRPr lang="en-US" dirty="0" smtClean="0"/>
          </a:p>
          <a:p>
            <a:endParaRPr lang="en-US" b="1" dirty="0" smtClean="0"/>
          </a:p>
          <a:p>
            <a:endParaRPr lang="en-US" b="1" dirty="0" smtClean="0"/>
          </a:p>
          <a:p>
            <a:r>
              <a:rPr lang="en-US" dirty="0" smtClean="0"/>
              <a:t/>
            </a:r>
            <a:br>
              <a:rPr lang="en-US" dirty="0" smtClean="0"/>
            </a:br>
            <a:endParaRPr lang="en-GB" b="1" dirty="0" smtClean="0"/>
          </a:p>
          <a:p>
            <a:pPr marL="457200" lvl="0" indent="-317500" algn="just">
              <a:buSzPts val="1400"/>
              <a:buFont typeface="Wingdings" pitchFamily="2" charset="2"/>
              <a:buChar char="§"/>
            </a:pPr>
            <a:endParaRPr lang="en-GB" dirty="0" smtClean="0"/>
          </a:p>
          <a:p>
            <a:pPr marL="457200" lvl="0" indent="-317500" algn="ctr">
              <a:buSzPts val="1400"/>
            </a:pPr>
            <a:endParaRPr lang="en-GB" dirty="0" smtClean="0"/>
          </a:p>
          <a:p>
            <a:pPr marL="457200" lvl="0" indent="-317500" algn="ctr">
              <a:buSzPts val="1400"/>
            </a:pPr>
            <a:r>
              <a:rPr lang="en-GB" dirty="0" smtClean="0"/>
              <a:t>    </a:t>
            </a:r>
          </a:p>
        </p:txBody>
      </p:sp>
      <p:sp>
        <p:nvSpPr>
          <p:cNvPr id="8" name="Rectangle 7"/>
          <p:cNvSpPr/>
          <p:nvPr/>
        </p:nvSpPr>
        <p:spPr>
          <a:xfrm>
            <a:off x="2007477" y="220718"/>
            <a:ext cx="4508937" cy="400110"/>
          </a:xfrm>
          <a:prstGeom prst="rect">
            <a:avLst/>
          </a:prstGeom>
        </p:spPr>
        <p:txBody>
          <a:bodyPr wrap="square">
            <a:spAutoFit/>
          </a:bodyPr>
          <a:lstStyle/>
          <a:p>
            <a:r>
              <a:rPr lang="en-GB" sz="2000" b="1" u="sng" dirty="0" smtClean="0">
                <a:solidFill>
                  <a:srgbClr val="434343"/>
                </a:solidFill>
              </a:rPr>
              <a:t>PART:(Keyword Research)</a:t>
            </a:r>
            <a:endParaRPr lang="en-US" sz="2000" u="sng"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419545" y="0"/>
            <a:ext cx="7380000"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ctr" rtl="0">
              <a:spcBef>
                <a:spcPts val="0"/>
              </a:spcBef>
              <a:spcAft>
                <a:spcPts val="0"/>
              </a:spcAft>
              <a:buSzPts val="1400"/>
            </a:pPr>
            <a:r>
              <a:rPr lang="en-US" dirty="0" smtClean="0"/>
              <a:t>.       </a:t>
            </a:r>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lgn="l" rtl="0">
              <a:spcBef>
                <a:spcPts val="0"/>
              </a:spcBef>
              <a:spcAft>
                <a:spcPts val="0"/>
              </a:spcAft>
              <a:buSzPts val="1400"/>
            </a:pPr>
            <a:r>
              <a:rPr lang="en-US" dirty="0" smtClean="0"/>
              <a:t> </a:t>
            </a:r>
          </a:p>
          <a:p>
            <a:pPr marL="457200" lvl="0" indent="-317500" algn="l" rtl="0">
              <a:spcBef>
                <a:spcPts val="0"/>
              </a:spcBef>
              <a:spcAft>
                <a:spcPts val="0"/>
              </a:spcAft>
              <a:buSzPts val="1400"/>
            </a:pPr>
            <a:r>
              <a:rPr lang="en-US" b="1" dirty="0" smtClean="0"/>
              <a:t>                                      </a:t>
            </a:r>
          </a:p>
          <a:p>
            <a:pPr marL="457200" lvl="0" indent="-317500" algn="l" rtl="0">
              <a:spcBef>
                <a:spcPts val="0"/>
              </a:spcBef>
              <a:spcAft>
                <a:spcPts val="0"/>
              </a:spcAft>
              <a:buSzPts val="1400"/>
            </a:pPr>
            <a:r>
              <a:rPr lang="en-US" b="1" dirty="0" smtClean="0"/>
              <a:t>                                      </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r>
              <a:rPr lang="en-US" dirty="0" smtClean="0"/>
              <a:t>  </a:t>
            </a:r>
            <a:endParaRPr dirty="0"/>
          </a:p>
        </p:txBody>
      </p:sp>
      <p:sp>
        <p:nvSpPr>
          <p:cNvPr id="5" name="Rectangle 4"/>
          <p:cNvSpPr/>
          <p:nvPr/>
        </p:nvSpPr>
        <p:spPr>
          <a:xfrm>
            <a:off x="4887310" y="1758092"/>
            <a:ext cx="304800" cy="1600438"/>
          </a:xfrm>
          <a:prstGeom prst="rect">
            <a:avLst/>
          </a:prstGeom>
        </p:spPr>
        <p:txBody>
          <a:bodyPr wrap="square">
            <a:spAutoFit/>
          </a:bodyPr>
          <a:lstStyle/>
          <a:p>
            <a:pPr marL="457200" lvl="0" indent="-317500" algn="ctr">
              <a:buSzPts val="1400"/>
            </a:pPr>
            <a:r>
              <a:rPr lang="en-GB" dirty="0" smtClean="0"/>
              <a:t>  </a:t>
            </a: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buSzPts val="1400"/>
            </a:pPr>
            <a:r>
              <a:rPr lang="en-US" dirty="0" smtClean="0"/>
              <a:t> </a:t>
            </a:r>
            <a:endParaRPr lang="en-US" dirty="0"/>
          </a:p>
        </p:txBody>
      </p:sp>
      <p:sp>
        <p:nvSpPr>
          <p:cNvPr id="6" name="Rectangle 5"/>
          <p:cNvSpPr/>
          <p:nvPr/>
        </p:nvSpPr>
        <p:spPr>
          <a:xfrm>
            <a:off x="304800" y="1135119"/>
            <a:ext cx="7784412" cy="2031325"/>
          </a:xfrm>
          <a:prstGeom prst="rect">
            <a:avLst/>
          </a:prstGeom>
        </p:spPr>
        <p:txBody>
          <a:bodyPr wrap="square">
            <a:spAutoFit/>
          </a:bodyPr>
          <a:lstStyle/>
          <a:p>
            <a:endParaRPr lang="en-US" dirty="0" smtClean="0"/>
          </a:p>
          <a:p>
            <a:endParaRPr lang="en-US" dirty="0" smtClean="0"/>
          </a:p>
          <a:p>
            <a:endParaRPr lang="en-US" b="1" dirty="0" smtClean="0"/>
          </a:p>
          <a:p>
            <a:endParaRPr lang="en-US" b="1" dirty="0" smtClean="0"/>
          </a:p>
          <a:p>
            <a:r>
              <a:rPr lang="en-US" dirty="0" smtClean="0"/>
              <a:t/>
            </a:r>
            <a:br>
              <a:rPr lang="en-US" dirty="0" smtClean="0"/>
            </a:br>
            <a:endParaRPr lang="en-GB" b="1" dirty="0" smtClean="0"/>
          </a:p>
          <a:p>
            <a:pPr marL="457200" lvl="0" indent="-317500" algn="just">
              <a:buSzPts val="1400"/>
              <a:buFont typeface="Wingdings" pitchFamily="2" charset="2"/>
              <a:buChar char="§"/>
            </a:pPr>
            <a:endParaRPr lang="en-GB" dirty="0" smtClean="0"/>
          </a:p>
          <a:p>
            <a:pPr marL="457200" lvl="0" indent="-317500" algn="ctr">
              <a:buSzPts val="1400"/>
            </a:pPr>
            <a:endParaRPr lang="en-GB" dirty="0" smtClean="0"/>
          </a:p>
          <a:p>
            <a:pPr marL="457200" lvl="0" indent="-317500" algn="ctr">
              <a:buSzPts val="1400"/>
            </a:pPr>
            <a:r>
              <a:rPr lang="en-GB" dirty="0" smtClean="0"/>
              <a:t>    </a:t>
            </a:r>
          </a:p>
        </p:txBody>
      </p:sp>
      <p:sp>
        <p:nvSpPr>
          <p:cNvPr id="7" name="Rectangle 6"/>
          <p:cNvSpPr/>
          <p:nvPr/>
        </p:nvSpPr>
        <p:spPr>
          <a:xfrm>
            <a:off x="210209" y="2"/>
            <a:ext cx="8387255" cy="4585871"/>
          </a:xfrm>
          <a:prstGeom prst="rect">
            <a:avLst/>
          </a:prstGeom>
        </p:spPr>
        <p:txBody>
          <a:bodyPr wrap="square">
            <a:spAutoFit/>
          </a:bodyPr>
          <a:lstStyle/>
          <a:p>
            <a:endParaRPr lang="en-US" dirty="0" smtClean="0"/>
          </a:p>
          <a:p>
            <a:endParaRPr lang="en-US" dirty="0" smtClean="0"/>
          </a:p>
          <a:p>
            <a:r>
              <a:rPr lang="en-US" sz="1200" dirty="0" smtClean="0"/>
              <a:t>These are relevant to the products </a:t>
            </a:r>
            <a:r>
              <a:rPr lang="en-US" sz="1200" dirty="0" err="1" smtClean="0"/>
              <a:t>nd</a:t>
            </a:r>
            <a:r>
              <a:rPr lang="en-US" sz="1200" dirty="0" smtClean="0"/>
              <a:t> services that </a:t>
            </a:r>
            <a:r>
              <a:rPr lang="en-US" sz="1200" dirty="0" err="1" smtClean="0"/>
              <a:t>Maruti</a:t>
            </a:r>
            <a:r>
              <a:rPr lang="en-US" sz="1200" dirty="0" smtClean="0"/>
              <a:t> Suzuki offers. They are also high-volume keywords, meaning that a lot of people search for them online. This means that there is a good opportunity for </a:t>
            </a:r>
            <a:r>
              <a:rPr lang="en-US" sz="1200" dirty="0" err="1" smtClean="0"/>
              <a:t>Maruti</a:t>
            </a:r>
            <a:r>
              <a:rPr lang="en-US" sz="1200" dirty="0" smtClean="0"/>
              <a:t> Suzuki to rank high in search results for these keywords.</a:t>
            </a:r>
          </a:p>
          <a:p>
            <a:r>
              <a:rPr lang="en-US" sz="1200" dirty="0" smtClean="0"/>
              <a:t>In addition to the keywords listed above, </a:t>
            </a:r>
            <a:r>
              <a:rPr lang="en-US" sz="1200" dirty="0" err="1" smtClean="0"/>
              <a:t>Maruti</a:t>
            </a:r>
            <a:r>
              <a:rPr lang="en-US" sz="1200" dirty="0" smtClean="0"/>
              <a:t> Suzuki can also use long-tail keywords and negative keywords to improve its search engine ranking. Long-tail keywords are more specific than short-tail keywords, and they tend to have less competition. This means that it is easier for </a:t>
            </a:r>
            <a:r>
              <a:rPr lang="en-US" sz="1200" dirty="0" err="1" smtClean="0"/>
              <a:t>Maruti</a:t>
            </a:r>
            <a:r>
              <a:rPr lang="en-US" sz="1200" dirty="0" smtClean="0"/>
              <a:t> Suzuki to rank high for long-tail keywords. For example, some long-tail keywords that </a:t>
            </a:r>
            <a:r>
              <a:rPr lang="en-US" sz="1200" dirty="0" err="1" smtClean="0"/>
              <a:t>Maruti</a:t>
            </a:r>
            <a:r>
              <a:rPr lang="en-US" sz="1200" dirty="0" smtClean="0"/>
              <a:t> Suzuki could target include: </a:t>
            </a:r>
          </a:p>
          <a:p>
            <a:endParaRPr lang="en-US" sz="1200" dirty="0" smtClean="0"/>
          </a:p>
          <a:p>
            <a:r>
              <a:rPr lang="en-US" sz="1200" dirty="0" smtClean="0"/>
              <a:t>Best </a:t>
            </a:r>
            <a:r>
              <a:rPr lang="en-US" sz="1200" dirty="0" err="1" smtClean="0"/>
              <a:t>Maruti</a:t>
            </a:r>
            <a:r>
              <a:rPr lang="en-US" sz="1200" dirty="0" smtClean="0"/>
              <a:t> Suzuki cars</a:t>
            </a:r>
          </a:p>
          <a:p>
            <a:endParaRPr lang="en-US" sz="1200" dirty="0" smtClean="0"/>
          </a:p>
          <a:p>
            <a:r>
              <a:rPr lang="en-US" sz="1200" dirty="0" smtClean="0"/>
              <a:t>Cheap </a:t>
            </a:r>
            <a:r>
              <a:rPr lang="en-US" sz="1200" dirty="0" err="1" smtClean="0"/>
              <a:t>Maruti</a:t>
            </a:r>
            <a:r>
              <a:rPr lang="en-US" sz="1200" dirty="0" smtClean="0"/>
              <a:t> Suzuki cars</a:t>
            </a:r>
          </a:p>
          <a:p>
            <a:endParaRPr lang="en-US" sz="1200" dirty="0" smtClean="0"/>
          </a:p>
          <a:p>
            <a:r>
              <a:rPr lang="en-US" sz="1200" dirty="0" err="1" smtClean="0"/>
              <a:t>Maruti</a:t>
            </a:r>
            <a:r>
              <a:rPr lang="en-US" sz="1200" dirty="0" smtClean="0"/>
              <a:t> Suzuki cars for sale</a:t>
            </a:r>
          </a:p>
          <a:p>
            <a:endParaRPr lang="en-US" sz="1200" dirty="0" smtClean="0"/>
          </a:p>
          <a:p>
            <a:r>
              <a:rPr lang="en-US" sz="1200" dirty="0" err="1" smtClean="0"/>
              <a:t>Maruti</a:t>
            </a:r>
            <a:r>
              <a:rPr lang="en-US" sz="1200" dirty="0" smtClean="0"/>
              <a:t> Suzuki cars in India</a:t>
            </a:r>
          </a:p>
          <a:p>
            <a:endParaRPr lang="en-US" sz="1200" dirty="0" smtClean="0"/>
          </a:p>
          <a:p>
            <a:endParaRPr lang="en-US" sz="1200" dirty="0" smtClean="0"/>
          </a:p>
          <a:p>
            <a:endParaRPr lang="en-US" sz="1200" dirty="0" smtClean="0"/>
          </a:p>
          <a:p>
            <a:r>
              <a:rPr lang="en-US" sz="1200" dirty="0" err="1" smtClean="0"/>
              <a:t>Maruti</a:t>
            </a:r>
            <a:r>
              <a:rPr lang="en-US" sz="1200" dirty="0" smtClean="0"/>
              <a:t> Suzuki cars with features X, Y, and Z</a:t>
            </a:r>
          </a:p>
          <a:p>
            <a:r>
              <a:rPr lang="en-US" sz="1200" dirty="0" smtClean="0"/>
              <a:t>Negative keywords are words or phrases that you don't want your website to show up for in search results. For example, </a:t>
            </a:r>
            <a:r>
              <a:rPr lang="en-US" sz="1200" dirty="0" err="1" smtClean="0"/>
              <a:t>Maruti</a:t>
            </a:r>
            <a:r>
              <a:rPr lang="en-US" sz="1200" dirty="0" smtClean="0"/>
              <a:t> Suzuki might want to use the negative keyword "used" to prevent their website from showing up for searches for "used </a:t>
            </a:r>
            <a:r>
              <a:rPr lang="en-US" sz="1200" dirty="0" err="1" smtClean="0"/>
              <a:t>Maruti</a:t>
            </a:r>
            <a:r>
              <a:rPr lang="en-US" sz="1200" dirty="0" smtClean="0"/>
              <a:t> Suzuki cars."</a:t>
            </a:r>
            <a:endParaRPr lang="en-US" sz="1200" dirty="0"/>
          </a:p>
        </p:txBody>
      </p:sp>
      <p:sp>
        <p:nvSpPr>
          <p:cNvPr id="10242" name="AutoShape 2" descr="Maruti Suzuki In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p:nvPr/>
        </p:nvSpPr>
        <p:spPr>
          <a:xfrm>
            <a:off x="915150" y="1333788"/>
            <a:ext cx="73137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pPr>
            <a:endParaRPr dirty="0"/>
          </a:p>
        </p:txBody>
      </p:sp>
      <p:pic>
        <p:nvPicPr>
          <p:cNvPr id="4" name="Picture 3" descr="Screenshot 2023-07-31 125028.png"/>
          <p:cNvPicPr>
            <a:picLocks noChangeAspect="1"/>
          </p:cNvPicPr>
          <p:nvPr/>
        </p:nvPicPr>
        <p:blipFill>
          <a:blip r:embed="rId3"/>
          <a:stretch>
            <a:fillRect/>
          </a:stretch>
        </p:blipFill>
        <p:spPr>
          <a:xfrm>
            <a:off x="309265" y="336332"/>
            <a:ext cx="7941356" cy="461798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p:nvPr/>
        </p:nvSpPr>
        <p:spPr>
          <a:xfrm>
            <a:off x="988722" y="1491444"/>
            <a:ext cx="7313700" cy="25545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GB" dirty="0" smtClean="0"/>
          </a:p>
          <a:p>
            <a:pPr marL="0" lvl="0" indent="0" algn="l" rtl="0">
              <a:spcBef>
                <a:spcPts val="0"/>
              </a:spcBef>
              <a:spcAft>
                <a:spcPts val="0"/>
              </a:spcAft>
              <a:buNone/>
            </a:pPr>
            <a:endParaRPr lang="en-GB" dirty="0" smtClean="0"/>
          </a:p>
          <a:p>
            <a:pPr marL="0" lvl="0" indent="0" algn="l" rtl="0">
              <a:spcBef>
                <a:spcPts val="0"/>
              </a:spcBef>
              <a:spcAft>
                <a:spcPts val="0"/>
              </a:spcAft>
              <a:buNone/>
            </a:pPr>
            <a:endParaRPr lang="en-GB" dirty="0" smtClean="0"/>
          </a:p>
          <a:p>
            <a:pPr marL="0" lvl="0" indent="0" algn="l" rtl="0">
              <a:spcBef>
                <a:spcPts val="0"/>
              </a:spcBef>
              <a:spcAft>
                <a:spcPts val="0"/>
              </a:spcAft>
              <a:buNone/>
            </a:pPr>
            <a:endParaRPr lang="en-GB" dirty="0" smtClean="0"/>
          </a:p>
          <a:p>
            <a:pPr marL="0" lvl="0" indent="0" algn="l" rtl="0">
              <a:spcBef>
                <a:spcPts val="0"/>
              </a:spcBef>
              <a:spcAft>
                <a:spcPts val="0"/>
              </a:spcAft>
              <a:buNone/>
            </a:pPr>
            <a:endParaRPr lang="en-GB" dirty="0" smtClean="0"/>
          </a:p>
          <a:p>
            <a:pPr marL="0" lvl="0" indent="0" algn="l" rtl="0">
              <a:spcBef>
                <a:spcPts val="0"/>
              </a:spcBef>
              <a:spcAft>
                <a:spcPts val="0"/>
              </a:spcAft>
              <a:buNone/>
            </a:pPr>
            <a:endParaRPr lang="en-GB" dirty="0" smtClean="0"/>
          </a:p>
          <a:p>
            <a:pPr marL="0" lvl="0" indent="0" algn="l" rtl="0">
              <a:spcBef>
                <a:spcPts val="0"/>
              </a:spcBef>
              <a:spcAft>
                <a:spcPts val="0"/>
              </a:spcAft>
              <a:buNone/>
            </a:pPr>
            <a:endParaRPr lang="en-GB" dirty="0" smtClean="0"/>
          </a:p>
          <a:p>
            <a:pPr marL="0" lvl="0" indent="0" algn="l" rtl="0">
              <a:spcBef>
                <a:spcPts val="0"/>
              </a:spcBef>
              <a:spcAft>
                <a:spcPts val="0"/>
              </a:spcAft>
              <a:buNone/>
            </a:pPr>
            <a:endParaRPr lang="en-GB" dirty="0" smtClean="0"/>
          </a:p>
          <a:p>
            <a:pPr marL="0" lvl="0" indent="0" algn="l" rtl="0">
              <a:spcBef>
                <a:spcPts val="0"/>
              </a:spcBef>
              <a:spcAft>
                <a:spcPts val="0"/>
              </a:spcAft>
              <a:buNone/>
            </a:pPr>
            <a:endParaRPr lang="en-GB" dirty="0" smtClean="0"/>
          </a:p>
          <a:p>
            <a:pPr marL="0" lvl="0" indent="0" algn="l" rtl="0">
              <a:spcBef>
                <a:spcPts val="0"/>
              </a:spcBef>
              <a:spcAft>
                <a:spcPts val="0"/>
              </a:spcAft>
              <a:buNone/>
            </a:pPr>
            <a:endParaRPr lang="en-GB" dirty="0" smtClean="0"/>
          </a:p>
          <a:p>
            <a:pPr marL="0" lvl="0" indent="0" algn="l" rtl="0">
              <a:spcBef>
                <a:spcPts val="0"/>
              </a:spcBef>
              <a:spcAft>
                <a:spcPts val="0"/>
              </a:spcAft>
              <a:buNone/>
            </a:pPr>
            <a:r>
              <a:rPr lang="en-GB" dirty="0" smtClean="0"/>
              <a:t>.</a:t>
            </a:r>
            <a:endParaRPr dirty="0"/>
          </a:p>
        </p:txBody>
      </p:sp>
      <p:pic>
        <p:nvPicPr>
          <p:cNvPr id="4" name="Picture 3" descr="Screenshot 2023-07-31 125058.png"/>
          <p:cNvPicPr>
            <a:picLocks noChangeAspect="1"/>
          </p:cNvPicPr>
          <p:nvPr/>
        </p:nvPicPr>
        <p:blipFill>
          <a:blip r:embed="rId3"/>
          <a:stretch>
            <a:fillRect/>
          </a:stretch>
        </p:blipFill>
        <p:spPr>
          <a:xfrm>
            <a:off x="315312" y="638550"/>
            <a:ext cx="8366233" cy="34911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430924" y="126126"/>
            <a:ext cx="7946126"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smtClean="0">
                <a:solidFill>
                  <a:srgbClr val="434343"/>
                </a:solidFill>
              </a:rPr>
              <a:t>PART 2:(Keyword Research)</a:t>
            </a:r>
            <a:endParaRPr sz="1700" dirty="0"/>
          </a:p>
        </p:txBody>
      </p:sp>
      <p:sp>
        <p:nvSpPr>
          <p:cNvPr id="104" name="Google Shape;104;p21"/>
          <p:cNvSpPr txBox="1"/>
          <p:nvPr/>
        </p:nvSpPr>
        <p:spPr>
          <a:xfrm>
            <a:off x="430926" y="725215"/>
            <a:ext cx="8392739" cy="38471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smtClean="0"/>
              <a:t>On page </a:t>
            </a:r>
            <a:r>
              <a:rPr lang="en-GB" b="1" dirty="0" err="1" smtClean="0"/>
              <a:t>optimization</a:t>
            </a:r>
            <a:r>
              <a:rPr lang="en-GB" dirty="0" err="1" smtClean="0"/>
              <a:t>:Meta</a:t>
            </a:r>
            <a:r>
              <a:rPr lang="en-GB" dirty="0" smtClean="0"/>
              <a:t> Tag optimization &amp; content optimization </a:t>
            </a:r>
          </a:p>
          <a:p>
            <a:pPr marL="457200" lvl="0" indent="-317500" algn="l" rtl="0">
              <a:spcBef>
                <a:spcPts val="0"/>
              </a:spcBef>
              <a:spcAft>
                <a:spcPts val="0"/>
              </a:spcAft>
              <a:buSzPts val="1400"/>
            </a:pPr>
            <a:r>
              <a:rPr lang="en-GB" dirty="0" smtClean="0"/>
              <a:t> </a:t>
            </a:r>
          </a:p>
          <a:p>
            <a:pPr marL="457200" lvl="0" indent="-317500">
              <a:buSzPts val="1400"/>
            </a:pPr>
            <a:r>
              <a:rPr lang="en-GB" b="1" dirty="0" smtClean="0"/>
              <a:t>Meta Tag Optimization for  </a:t>
            </a:r>
            <a:r>
              <a:rPr lang="en-US" b="1" dirty="0" smtClean="0">
                <a:hlinkClick r:id="rId3"/>
              </a:rPr>
              <a:t>https://www.marutisuzuki.com/</a:t>
            </a:r>
            <a:r>
              <a:rPr lang="en-US" b="1" dirty="0" smtClean="0"/>
              <a:t>  </a:t>
            </a:r>
          </a:p>
          <a:p>
            <a:pPr marL="457200" lvl="0" indent="-317500">
              <a:buSzPts val="1400"/>
            </a:pPr>
            <a:endParaRPr lang="en-IN" b="1" dirty="0" smtClean="0"/>
          </a:p>
          <a:p>
            <a:pPr marL="539750" lvl="0" indent="-400050">
              <a:buSzPts val="1400"/>
              <a:buFont typeface="+mj-lt"/>
              <a:buAutoNum type="romanLcPeriod"/>
            </a:pPr>
            <a:r>
              <a:rPr lang="en-IN" b="1" dirty="0" smtClean="0"/>
              <a:t>Title </a:t>
            </a:r>
            <a:r>
              <a:rPr lang="en-IN" b="1" dirty="0" err="1" smtClean="0"/>
              <a:t>Tag:Maruti</a:t>
            </a:r>
            <a:r>
              <a:rPr lang="en-IN" b="1" dirty="0" smtClean="0"/>
              <a:t> Suzuki India Ltd </a:t>
            </a:r>
          </a:p>
          <a:p>
            <a:pPr marL="539750" lvl="0" indent="-400050">
              <a:buSzPts val="1400"/>
              <a:buFont typeface="+mj-lt"/>
              <a:buAutoNum type="romanLcPeriod"/>
            </a:pPr>
            <a:endParaRPr lang="en-IN" b="1" dirty="0" smtClean="0"/>
          </a:p>
          <a:p>
            <a:pPr marL="539750" lvl="0" indent="-400050">
              <a:buSzPts val="1400"/>
              <a:buFont typeface="+mj-lt"/>
              <a:buAutoNum type="romanLcPeriod"/>
            </a:pPr>
            <a:endParaRPr lang="en-IN" b="1" dirty="0" smtClean="0"/>
          </a:p>
          <a:p>
            <a:pPr marL="539750" lvl="0" indent="-400050">
              <a:buSzPts val="1400"/>
              <a:buFont typeface="+mj-lt"/>
              <a:buAutoNum type="romanLcPeriod"/>
            </a:pPr>
            <a:endParaRPr lang="en-IN" b="1" dirty="0" smtClean="0"/>
          </a:p>
          <a:p>
            <a:pPr marL="539750" lvl="0" indent="-400050">
              <a:buSzPts val="1400"/>
              <a:buFont typeface="+mj-lt"/>
              <a:buAutoNum type="romanLcPeriod"/>
            </a:pPr>
            <a:endParaRPr lang="en-IN" b="1" dirty="0" smtClean="0"/>
          </a:p>
          <a:p>
            <a:pPr marL="539750" lvl="0" indent="-400050">
              <a:buSzPts val="1400"/>
              <a:buFont typeface="+mj-lt"/>
              <a:buAutoNum type="romanLcPeriod"/>
            </a:pPr>
            <a:r>
              <a:rPr lang="en-IN" b="1" dirty="0" smtClean="0"/>
              <a:t>Description </a:t>
            </a:r>
            <a:r>
              <a:rPr lang="en-IN" b="1" dirty="0" err="1" smtClean="0"/>
              <a:t>Tag:</a:t>
            </a:r>
            <a:r>
              <a:rPr lang="en-IN" dirty="0" err="1" smtClean="0"/>
              <a:t>Experience</a:t>
            </a:r>
            <a:r>
              <a:rPr lang="en-IN" dirty="0" smtClean="0"/>
              <a:t> the all new way to ENGAGE </a:t>
            </a:r>
            <a:r>
              <a:rPr lang="en-IN" dirty="0" err="1" smtClean="0"/>
              <a:t>ith</a:t>
            </a:r>
            <a:r>
              <a:rPr lang="en-IN" dirty="0" smtClean="0"/>
              <a:t> all things </a:t>
            </a:r>
            <a:r>
              <a:rPr lang="en-IN" dirty="0" err="1" smtClean="0"/>
              <a:t>Maruti</a:t>
            </a:r>
            <a:r>
              <a:rPr lang="en-IN" dirty="0" smtClean="0"/>
              <a:t> Suzuki and </a:t>
            </a:r>
            <a:r>
              <a:rPr lang="en-IN" dirty="0" err="1" smtClean="0"/>
              <a:t>more,Driven</a:t>
            </a:r>
            <a:r>
              <a:rPr lang="en-IN" dirty="0" smtClean="0"/>
              <a:t> by </a:t>
            </a:r>
            <a:r>
              <a:rPr lang="en-IN" dirty="0" err="1" smtClean="0"/>
              <a:t>safety,Celebrate</a:t>
            </a:r>
            <a:r>
              <a:rPr lang="en-IN" dirty="0" smtClean="0"/>
              <a:t> with ARENA BLACK </a:t>
            </a:r>
            <a:r>
              <a:rPr lang="en-IN" dirty="0" err="1" smtClean="0"/>
              <a:t>EDITION,Explore</a:t>
            </a:r>
            <a:r>
              <a:rPr lang="en-IN" dirty="0" smtClean="0"/>
              <a:t> more.</a:t>
            </a:r>
          </a:p>
          <a:p>
            <a:pPr marL="539750" lvl="0" indent="-400050">
              <a:buSzPts val="1400"/>
              <a:buFont typeface="+mj-lt"/>
              <a:buAutoNum type="romanLcPeriod"/>
            </a:pPr>
            <a:endParaRPr lang="en-IN" dirty="0" smtClean="0"/>
          </a:p>
          <a:p>
            <a:pPr marL="539750" lvl="0" indent="-400050">
              <a:buSzPts val="1400"/>
              <a:buFont typeface="+mj-lt"/>
              <a:buAutoNum type="romanLcPeriod"/>
            </a:pPr>
            <a:endParaRPr lang="en-IN" dirty="0" smtClean="0"/>
          </a:p>
          <a:p>
            <a:pPr marL="539750" lvl="0" indent="-400050">
              <a:buSzPts val="1400"/>
              <a:buFont typeface="+mj-lt"/>
              <a:buAutoNum type="romanLcPeriod"/>
            </a:pPr>
            <a:endParaRPr lang="en-IN" b="1" dirty="0" smtClean="0"/>
          </a:p>
          <a:p>
            <a:pPr marL="539750" lvl="0" indent="-400050">
              <a:buSzPts val="1400"/>
              <a:buFont typeface="+mj-lt"/>
              <a:buAutoNum type="romanLcPeriod"/>
            </a:pPr>
            <a:r>
              <a:rPr lang="en-IN" b="1" dirty="0" smtClean="0"/>
              <a:t>Keywords </a:t>
            </a:r>
            <a:r>
              <a:rPr lang="en-IN" b="1" dirty="0" err="1" smtClean="0"/>
              <a:t>tag:</a:t>
            </a:r>
            <a:r>
              <a:rPr lang="en-IN" dirty="0" err="1" smtClean="0"/>
              <a:t>Maruti</a:t>
            </a:r>
            <a:r>
              <a:rPr lang="en-IN" dirty="0" smtClean="0"/>
              <a:t> Suzuki </a:t>
            </a:r>
            <a:r>
              <a:rPr lang="en-IN" dirty="0" err="1" smtClean="0"/>
              <a:t>Arena,Nex,True</a:t>
            </a:r>
            <a:r>
              <a:rPr lang="en-IN" dirty="0" smtClean="0"/>
              <a:t> </a:t>
            </a:r>
            <a:r>
              <a:rPr lang="en-IN" dirty="0" err="1" smtClean="0"/>
              <a:t>Value,Commercial</a:t>
            </a:r>
            <a:r>
              <a:rPr lang="en-IN" dirty="0" smtClean="0"/>
              <a:t>.</a:t>
            </a:r>
          </a:p>
          <a:p>
            <a:pPr marL="539750" lvl="0" indent="-400050">
              <a:buSzPts val="1400"/>
              <a:buFont typeface="+mj-lt"/>
              <a:buAutoNum type="romanLcPeriod"/>
            </a:pPr>
            <a:endParaRPr lang="en-IN" dirty="0" smtClean="0"/>
          </a:p>
        </p:txBody>
      </p:sp>
      <p:pic>
        <p:nvPicPr>
          <p:cNvPr id="4" name="Picture 3" descr="Maruti Suzuki India Limited Logo.jpg"/>
          <p:cNvPicPr>
            <a:picLocks noChangeAspect="1"/>
          </p:cNvPicPr>
          <p:nvPr/>
        </p:nvPicPr>
        <p:blipFill>
          <a:blip r:embed="rId4"/>
          <a:stretch>
            <a:fillRect/>
          </a:stretch>
        </p:blipFill>
        <p:spPr>
          <a:xfrm>
            <a:off x="3447396" y="2109356"/>
            <a:ext cx="1450427" cy="826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861848" y="147146"/>
            <a:ext cx="7515202"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68" name="Google Shape;68;p15"/>
          <p:cNvSpPr txBox="1"/>
          <p:nvPr/>
        </p:nvSpPr>
        <p:spPr>
          <a:xfrm>
            <a:off x="851340" y="1114098"/>
            <a:ext cx="7695005" cy="363173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dirty="0"/>
              <a:t>Research Brand Identity: Study the brand's mission, values, vision, and unique selling propositions (USPs).</a:t>
            </a:r>
            <a:endParaRPr dirty="0"/>
          </a:p>
          <a:p>
            <a:pPr marL="0" lvl="0" indent="0" algn="l" rtl="0">
              <a:spcBef>
                <a:spcPts val="0"/>
              </a:spcBef>
              <a:spcAft>
                <a:spcPts val="0"/>
              </a:spcAft>
              <a:buNone/>
            </a:pPr>
            <a:endParaRPr dirty="0"/>
          </a:p>
          <a:p>
            <a:pPr lvl="0"/>
            <a:r>
              <a:rPr lang="en-GB" b="1" dirty="0" smtClean="0"/>
              <a:t>Mission:</a:t>
            </a:r>
            <a:r>
              <a:rPr lang="en-US" dirty="0" smtClean="0"/>
              <a:t>The mission of </a:t>
            </a:r>
            <a:r>
              <a:rPr lang="en-US" dirty="0" err="1" smtClean="0"/>
              <a:t>Maruti</a:t>
            </a:r>
            <a:r>
              <a:rPr lang="en-US" dirty="0" smtClean="0"/>
              <a:t> Suzuki India Ltd is to be the Leader in the Indian Automobile Industry, Creating Customer Delight and Shareholder's </a:t>
            </a:r>
            <a:r>
              <a:rPr lang="en-US" dirty="0" err="1" smtClean="0"/>
              <a:t>Wealth,it</a:t>
            </a:r>
            <a:r>
              <a:rPr lang="en-US" dirty="0" smtClean="0"/>
              <a:t> is also distinctive being a pride of </a:t>
            </a:r>
            <a:r>
              <a:rPr lang="en-US" dirty="0" err="1" smtClean="0"/>
              <a:t>india</a:t>
            </a:r>
            <a:r>
              <a:rPr lang="en-US" dirty="0" smtClean="0"/>
              <a:t>.</a:t>
            </a:r>
            <a:endParaRPr dirty="0"/>
          </a:p>
          <a:p>
            <a:pPr lvl="0"/>
            <a:r>
              <a:rPr lang="en-US" dirty="0" smtClean="0"/>
              <a:t>  </a:t>
            </a:r>
          </a:p>
          <a:p>
            <a:pPr lvl="0"/>
            <a:r>
              <a:rPr lang="en-US" dirty="0" smtClean="0"/>
              <a:t> </a:t>
            </a:r>
            <a:r>
              <a:rPr lang="en-US" b="1" dirty="0" smtClean="0"/>
              <a:t>Vision:</a:t>
            </a:r>
            <a:r>
              <a:rPr lang="en-US" dirty="0" smtClean="0"/>
              <a:t> The vision of </a:t>
            </a:r>
            <a:r>
              <a:rPr lang="en-US" dirty="0" err="1" smtClean="0"/>
              <a:t>Maruti</a:t>
            </a:r>
            <a:r>
              <a:rPr lang="en-US" dirty="0" smtClean="0"/>
              <a:t> Suzuki India Ltd is to make every journey an experience and every experience a memory, </a:t>
            </a:r>
            <a:r>
              <a:rPr lang="en-US" dirty="0" err="1" smtClean="0"/>
              <a:t>Maruti</a:t>
            </a:r>
            <a:r>
              <a:rPr lang="en-US" dirty="0" smtClean="0"/>
              <a:t> Suzuki puts people at the centre of everything it does.</a:t>
            </a:r>
            <a:endParaRPr lang="en-US" dirty="0"/>
          </a:p>
          <a:p>
            <a:pPr lvl="0"/>
            <a:endParaRPr lang="en-US" dirty="0" smtClean="0"/>
          </a:p>
          <a:p>
            <a:pPr lvl="0"/>
            <a:r>
              <a:rPr lang="en-US" b="1" dirty="0" err="1" smtClean="0"/>
              <a:t>Values:</a:t>
            </a:r>
            <a:r>
              <a:rPr lang="en-US" dirty="0" err="1" smtClean="0"/>
              <a:t>Maruti</a:t>
            </a:r>
            <a:r>
              <a:rPr lang="en-US" dirty="0" smtClean="0"/>
              <a:t> Suzuki is among the top ten auto brands in the </a:t>
            </a:r>
            <a:r>
              <a:rPr lang="en-US" dirty="0" err="1" smtClean="0"/>
              <a:t>world.the</a:t>
            </a:r>
            <a:r>
              <a:rPr lang="en-US" dirty="0" smtClean="0"/>
              <a:t> </a:t>
            </a:r>
            <a:r>
              <a:rPr lang="en-US" dirty="0" err="1" smtClean="0"/>
              <a:t>indian</a:t>
            </a:r>
            <a:r>
              <a:rPr lang="en-US" dirty="0" smtClean="0"/>
              <a:t> car maker was valued at U$S 6,375 </a:t>
            </a:r>
            <a:r>
              <a:rPr lang="en-US" dirty="0" err="1" smtClean="0"/>
              <a:t>million,putting</a:t>
            </a:r>
            <a:r>
              <a:rPr lang="en-US" dirty="0" smtClean="0"/>
              <a:t> it in ninth place.</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GB" b="1" dirty="0" err="1" smtClean="0"/>
              <a:t>USP:</a:t>
            </a:r>
            <a:r>
              <a:rPr lang="en-GB" dirty="0" err="1" smtClean="0"/>
              <a:t>Maruti</a:t>
            </a:r>
            <a:r>
              <a:rPr lang="en-GB" b="1" dirty="0" smtClean="0"/>
              <a:t> </a:t>
            </a:r>
            <a:r>
              <a:rPr lang="en-GB" dirty="0" smtClean="0"/>
              <a:t>has car models in every segment with a wide price range to choose </a:t>
            </a:r>
            <a:r>
              <a:rPr lang="en-GB" dirty="0" err="1" smtClean="0"/>
              <a:t>from,apart</a:t>
            </a:r>
            <a:r>
              <a:rPr lang="en-GB" dirty="0" smtClean="0"/>
              <a:t> from being the most reliable name in Indian automobile market.</a:t>
            </a:r>
            <a:endParaRPr b="1" dirty="0"/>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1797271" y="189187"/>
            <a:ext cx="6369573" cy="485487"/>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0"/>
              </a:spcBef>
              <a:spcAft>
                <a:spcPts val="0"/>
              </a:spcAft>
              <a:buNone/>
            </a:pPr>
            <a:r>
              <a:rPr lang="en-GB" sz="1700" b="1" u="sng" dirty="0" smtClean="0">
                <a:solidFill>
                  <a:srgbClr val="434343"/>
                </a:solidFill>
              </a:rPr>
              <a:t>PART 2:(Keyword Research)</a:t>
            </a:r>
            <a:endParaRPr sz="1700" u="sng" dirty="0"/>
          </a:p>
        </p:txBody>
      </p:sp>
      <p:sp>
        <p:nvSpPr>
          <p:cNvPr id="104" name="Google Shape;104;p21"/>
          <p:cNvSpPr txBox="1"/>
          <p:nvPr/>
        </p:nvSpPr>
        <p:spPr>
          <a:xfrm>
            <a:off x="872360" y="767256"/>
            <a:ext cx="8271641" cy="16927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buSzPts val="1400"/>
            </a:pPr>
            <a:r>
              <a:rPr lang="en-GB" b="1" dirty="0" smtClean="0"/>
              <a:t>Content Optimization: </a:t>
            </a:r>
            <a:r>
              <a:rPr lang="en-GB" b="1" dirty="0" smtClean="0">
                <a:hlinkClick r:id="rId3"/>
              </a:rPr>
              <a:t>https://www.marutisuzuki.com/</a:t>
            </a:r>
            <a:r>
              <a:rPr lang="en-GB" b="1" dirty="0" smtClean="0"/>
              <a:t> </a:t>
            </a:r>
            <a:r>
              <a:rPr lang="en-GB" dirty="0" smtClean="0"/>
              <a:t>.</a:t>
            </a:r>
          </a:p>
          <a:p>
            <a:pPr marL="457200" lvl="0" indent="-317500">
              <a:buSzPts val="1400"/>
            </a:pPr>
            <a:endParaRPr lang="en-GB" dirty="0" smtClean="0"/>
          </a:p>
          <a:p>
            <a:pPr marL="539750" lvl="0" indent="-400050">
              <a:buSzPts val="1400"/>
              <a:buFont typeface="+mj-lt"/>
              <a:buAutoNum type="romanLcPeriod"/>
            </a:pPr>
            <a:r>
              <a:rPr lang="en-GB" b="1" dirty="0" smtClean="0"/>
              <a:t>Homepage: </a:t>
            </a:r>
            <a:r>
              <a:rPr lang="en-GB" dirty="0" smtClean="0"/>
              <a:t>Homepage shows a logo of </a:t>
            </a:r>
            <a:r>
              <a:rPr lang="en-GB" dirty="0" err="1" smtClean="0"/>
              <a:t>Maruti</a:t>
            </a:r>
            <a:r>
              <a:rPr lang="en-GB" dirty="0" smtClean="0"/>
              <a:t> Suzuki India Ltd and its facilities like 6Airbags,360view </a:t>
            </a:r>
            <a:r>
              <a:rPr lang="en-GB" dirty="0" err="1" smtClean="0"/>
              <a:t>camera,Headup</a:t>
            </a:r>
            <a:r>
              <a:rPr lang="en-GB" dirty="0" smtClean="0"/>
              <a:t> </a:t>
            </a:r>
            <a:r>
              <a:rPr lang="en-GB" dirty="0" err="1" smtClean="0"/>
              <a:t>display,seatbelt</a:t>
            </a:r>
            <a:r>
              <a:rPr lang="en-GB" dirty="0" smtClean="0"/>
              <a:t> etc and on the top of the website it shows the home option, corporate </a:t>
            </a:r>
            <a:r>
              <a:rPr lang="en-GB" dirty="0" err="1" smtClean="0"/>
              <a:t>option,expoverse</a:t>
            </a:r>
            <a:r>
              <a:rPr lang="en-GB" dirty="0" smtClean="0"/>
              <a:t> </a:t>
            </a:r>
            <a:r>
              <a:rPr lang="en-GB" dirty="0" err="1" smtClean="0"/>
              <a:t>option,sales</a:t>
            </a:r>
            <a:r>
              <a:rPr lang="en-GB" dirty="0" smtClean="0"/>
              <a:t> </a:t>
            </a:r>
            <a:r>
              <a:rPr lang="en-GB" dirty="0" err="1" smtClean="0"/>
              <a:t>option,service</a:t>
            </a:r>
            <a:r>
              <a:rPr lang="en-GB" dirty="0" smtClean="0"/>
              <a:t> </a:t>
            </a:r>
            <a:r>
              <a:rPr lang="en-GB" dirty="0" err="1" smtClean="0"/>
              <a:t>option,important</a:t>
            </a:r>
            <a:r>
              <a:rPr lang="en-GB" dirty="0" smtClean="0"/>
              <a:t> customer info option etc. </a:t>
            </a:r>
            <a:endParaRPr lang="en-GB" b="1" dirty="0" smtClean="0"/>
          </a:p>
        </p:txBody>
      </p:sp>
      <p:pic>
        <p:nvPicPr>
          <p:cNvPr id="9" name="Picture 8" descr="Screenshot 2023-07-31 153226.png"/>
          <p:cNvPicPr>
            <a:picLocks noChangeAspect="1"/>
          </p:cNvPicPr>
          <p:nvPr/>
        </p:nvPicPr>
        <p:blipFill>
          <a:blip r:embed="rId4"/>
          <a:stretch>
            <a:fillRect/>
          </a:stretch>
        </p:blipFill>
        <p:spPr>
          <a:xfrm>
            <a:off x="2090764" y="2633918"/>
            <a:ext cx="4551774" cy="236913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2133600" y="136636"/>
            <a:ext cx="6821214" cy="485487"/>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0"/>
              </a:spcBef>
              <a:spcAft>
                <a:spcPts val="0"/>
              </a:spcAft>
              <a:buNone/>
            </a:pPr>
            <a:r>
              <a:rPr lang="en-US" sz="1700" b="1" u="sng" dirty="0" smtClean="0"/>
              <a:t>PART 2:(Keyword Research)</a:t>
            </a:r>
            <a:endParaRPr sz="1700" b="1" u="sng" dirty="0"/>
          </a:p>
        </p:txBody>
      </p:sp>
      <p:sp>
        <p:nvSpPr>
          <p:cNvPr id="104" name="Google Shape;104;p21"/>
          <p:cNvSpPr txBox="1"/>
          <p:nvPr/>
        </p:nvSpPr>
        <p:spPr>
          <a:xfrm>
            <a:off x="420416" y="672662"/>
            <a:ext cx="8340185"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IN" b="1" dirty="0" smtClean="0"/>
              <a:t>Sales </a:t>
            </a:r>
            <a:r>
              <a:rPr lang="en-IN" b="1" dirty="0" err="1" smtClean="0"/>
              <a:t>page:</a:t>
            </a:r>
            <a:r>
              <a:rPr lang="en-IN" dirty="0" err="1" smtClean="0"/>
              <a:t>Sales</a:t>
            </a:r>
            <a:r>
              <a:rPr lang="en-IN" dirty="0" smtClean="0"/>
              <a:t> page shows various cars like Alto k10,S-presso,Celerio,WagonR,Swift </a:t>
            </a:r>
            <a:r>
              <a:rPr lang="en-IN" dirty="0" err="1" smtClean="0"/>
              <a:t>dezire,Ertiga,Brezza</a:t>
            </a:r>
            <a:r>
              <a:rPr lang="en-IN" dirty="0" smtClean="0"/>
              <a:t> etc.</a:t>
            </a:r>
            <a:endParaRPr b="1" dirty="0"/>
          </a:p>
        </p:txBody>
      </p:sp>
      <p:pic>
        <p:nvPicPr>
          <p:cNvPr id="4" name="Picture 3" descr="Screenshot 2023-07-31 153905.png"/>
          <p:cNvPicPr>
            <a:picLocks noChangeAspect="1"/>
          </p:cNvPicPr>
          <p:nvPr/>
        </p:nvPicPr>
        <p:blipFill>
          <a:blip r:embed="rId3"/>
          <a:stretch>
            <a:fillRect/>
          </a:stretch>
        </p:blipFill>
        <p:spPr>
          <a:xfrm>
            <a:off x="558281" y="1902373"/>
            <a:ext cx="7772342" cy="28752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1114099" y="157656"/>
            <a:ext cx="7441627"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819808" y="515008"/>
            <a:ext cx="7940793" cy="34162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dirty="0" smtClean="0"/>
          </a:p>
          <a:p>
            <a:pPr marL="457200" lvl="0" indent="-317500" algn="l" rtl="0">
              <a:spcBef>
                <a:spcPts val="0"/>
              </a:spcBef>
              <a:spcAft>
                <a:spcPts val="0"/>
              </a:spcAft>
              <a:buSzPts val="1400"/>
              <a:buChar char="●"/>
            </a:pPr>
            <a:r>
              <a:rPr lang="en-US" b="1" dirty="0" smtClean="0"/>
              <a:t>Content idea </a:t>
            </a:r>
            <a:r>
              <a:rPr lang="en-US" b="1" dirty="0" err="1" smtClean="0"/>
              <a:t>generation&amp;strategy:</a:t>
            </a:r>
            <a:r>
              <a:rPr lang="en-US" dirty="0" err="1" smtClean="0"/>
              <a:t>Create</a:t>
            </a:r>
            <a:r>
              <a:rPr lang="en-US" dirty="0" smtClean="0"/>
              <a:t> a content </a:t>
            </a:r>
            <a:r>
              <a:rPr lang="en-US" dirty="0" err="1" smtClean="0"/>
              <a:t>calender</a:t>
            </a:r>
            <a:r>
              <a:rPr lang="en-US" dirty="0" smtClean="0"/>
              <a:t> for the remaining month of </a:t>
            </a:r>
            <a:r>
              <a:rPr lang="en-US" dirty="0" err="1" smtClean="0"/>
              <a:t>july</a:t>
            </a:r>
            <a:r>
              <a:rPr lang="en-US" dirty="0" smtClean="0"/>
              <a:t> by brainstorming content </a:t>
            </a:r>
            <a:r>
              <a:rPr lang="en-US" dirty="0" err="1" smtClean="0"/>
              <a:t>themes,exploring</a:t>
            </a:r>
            <a:r>
              <a:rPr lang="en-US" dirty="0" smtClean="0"/>
              <a:t> various </a:t>
            </a:r>
            <a:r>
              <a:rPr lang="en-US" dirty="0" err="1" smtClean="0"/>
              <a:t>formata</a:t>
            </a:r>
            <a:r>
              <a:rPr lang="en-US" dirty="0" smtClean="0"/>
              <a:t> like blog </a:t>
            </a:r>
            <a:r>
              <a:rPr lang="en-US" dirty="0" err="1" smtClean="0"/>
              <a:t>posts,videos,infographics,podcasts,and</a:t>
            </a:r>
            <a:r>
              <a:rPr lang="en-US" dirty="0" smtClean="0"/>
              <a:t> interactive </a:t>
            </a:r>
            <a:r>
              <a:rPr lang="en-US" dirty="0" err="1" smtClean="0"/>
              <a:t>quizzes,and</a:t>
            </a:r>
            <a:r>
              <a:rPr lang="en-US" dirty="0" smtClean="0"/>
              <a:t> scheduling publication dates mainly on </a:t>
            </a:r>
            <a:r>
              <a:rPr lang="en-US" dirty="0" err="1" smtClean="0"/>
              <a:t>facebook</a:t>
            </a:r>
            <a:r>
              <a:rPr lang="en-US" dirty="0" smtClean="0"/>
              <a:t> &amp; </a:t>
            </a:r>
            <a:r>
              <a:rPr lang="en-US" dirty="0" err="1" smtClean="0"/>
              <a:t>instagram.And</a:t>
            </a:r>
            <a:r>
              <a:rPr lang="en-US" dirty="0" smtClean="0"/>
              <a:t> include the </a:t>
            </a:r>
            <a:r>
              <a:rPr lang="en-US" dirty="0" err="1" smtClean="0"/>
              <a:t>strategy,aim</a:t>
            </a:r>
            <a:r>
              <a:rPr lang="en-US" dirty="0" smtClean="0"/>
              <a:t> and the idea behind these posts and story.</a:t>
            </a:r>
          </a:p>
          <a:p>
            <a:pPr marL="457200" lvl="0" indent="-317500" algn="l" rtl="0">
              <a:spcBef>
                <a:spcPts val="0"/>
              </a:spcBef>
              <a:spcAft>
                <a:spcPts val="0"/>
              </a:spcAft>
              <a:buSzPts val="1400"/>
              <a:buChar char="●"/>
            </a:pPr>
            <a:endParaRPr lang="en-US" b="1" dirty="0" smtClean="0"/>
          </a:p>
          <a:p>
            <a:pPr marL="457200" lvl="0" indent="-317500" algn="l" rtl="0">
              <a:spcBef>
                <a:spcPts val="0"/>
              </a:spcBef>
              <a:spcAft>
                <a:spcPts val="0"/>
              </a:spcAft>
              <a:buSzPts val="1400"/>
            </a:pPr>
            <a:r>
              <a:rPr lang="en-US" b="1" dirty="0" smtClean="0"/>
              <a:t>Digital Marketing strategy of </a:t>
            </a:r>
            <a:r>
              <a:rPr lang="en-US" b="1" dirty="0" err="1" smtClean="0"/>
              <a:t>Maruti</a:t>
            </a:r>
            <a:r>
              <a:rPr lang="en-US" b="1" dirty="0" smtClean="0"/>
              <a:t> Suzuki India Ltd:</a:t>
            </a:r>
          </a:p>
          <a:p>
            <a:pPr marL="457200" lvl="0" indent="-317500" algn="l" rtl="0">
              <a:spcBef>
                <a:spcPts val="0"/>
              </a:spcBef>
              <a:spcAft>
                <a:spcPts val="0"/>
              </a:spcAft>
              <a:buSzPts val="1400"/>
            </a:pPr>
            <a:endParaRPr lang="en-US" dirty="0" smtClean="0"/>
          </a:p>
          <a:p>
            <a:pPr marL="457200" lvl="0" indent="-317500" algn="l" rtl="0">
              <a:spcBef>
                <a:spcPts val="0"/>
              </a:spcBef>
              <a:spcAft>
                <a:spcPts val="0"/>
              </a:spcAft>
              <a:buSzPts val="1400"/>
            </a:pPr>
            <a:endParaRPr lang="en-US" dirty="0" smtClean="0"/>
          </a:p>
          <a:p>
            <a:pPr marL="457200" lvl="0" indent="-317500" algn="l" rtl="0">
              <a:spcBef>
                <a:spcPts val="0"/>
              </a:spcBef>
              <a:spcAft>
                <a:spcPts val="0"/>
              </a:spcAft>
              <a:buSzPts val="1400"/>
            </a:pPr>
            <a:endParaRPr lang="en-US" dirty="0" smtClean="0"/>
          </a:p>
          <a:p>
            <a:pPr marL="457200" lvl="0" indent="-317500" algn="l" rtl="0">
              <a:spcBef>
                <a:spcPts val="0"/>
              </a:spcBef>
              <a:spcAft>
                <a:spcPts val="0"/>
              </a:spcAft>
              <a:buSzPts val="1400"/>
            </a:pPr>
            <a:endParaRPr lang="en-US" dirty="0" smtClean="0"/>
          </a:p>
          <a:p>
            <a:pPr marL="457200" lvl="0" indent="-317500" algn="l" rtl="0">
              <a:spcBef>
                <a:spcPts val="0"/>
              </a:spcBef>
              <a:spcAft>
                <a:spcPts val="0"/>
              </a:spcAft>
              <a:buSzPts val="1400"/>
            </a:pPr>
            <a:endParaRPr lang="en-US" dirty="0" smtClean="0"/>
          </a:p>
          <a:p>
            <a:pPr marL="457200" lvl="0" indent="-317500" algn="l" rtl="0">
              <a:spcBef>
                <a:spcPts val="0"/>
              </a:spcBef>
              <a:spcAft>
                <a:spcPts val="0"/>
              </a:spcAft>
              <a:buSzPts val="1400"/>
            </a:pPr>
            <a:endParaRPr lang="en-US" dirty="0" smtClean="0"/>
          </a:p>
          <a:p>
            <a:pPr marL="457200" lvl="0" indent="-317500" algn="l" rtl="0">
              <a:spcBef>
                <a:spcPts val="0"/>
              </a:spcBef>
              <a:spcAft>
                <a:spcPts val="0"/>
              </a:spcAft>
              <a:buSzPts val="1400"/>
            </a:pPr>
            <a:r>
              <a:rPr lang="en-US" dirty="0" smtClean="0"/>
              <a:t> </a:t>
            </a:r>
            <a:endParaRPr b="1" dirty="0"/>
          </a:p>
        </p:txBody>
      </p:sp>
      <p:sp>
        <p:nvSpPr>
          <p:cNvPr id="4" name="Rectangle 3"/>
          <p:cNvSpPr/>
          <p:nvPr/>
        </p:nvSpPr>
        <p:spPr>
          <a:xfrm>
            <a:off x="2" y="2438402"/>
            <a:ext cx="8923283" cy="2462213"/>
          </a:xfrm>
          <a:prstGeom prst="rect">
            <a:avLst/>
          </a:prstGeom>
        </p:spPr>
        <p:txBody>
          <a:bodyPr wrap="square">
            <a:spAutoFit/>
          </a:bodyPr>
          <a:lstStyle/>
          <a:p>
            <a:pPr fontAlgn="base"/>
            <a:r>
              <a:rPr lang="en-US" dirty="0" smtClean="0"/>
              <a:t>Countless micro-moments in digital media are at present, influencing the audience and has a significant impact on the buyer’s journey. Consumers have grown incredibly smart and they would not invest in a car without undertaking research online at every stage of the customer journey.</a:t>
            </a:r>
          </a:p>
          <a:p>
            <a:pPr fontAlgn="base"/>
            <a:endParaRPr lang="en-US" dirty="0" smtClean="0"/>
          </a:p>
          <a:p>
            <a:pPr fontAlgn="base"/>
            <a:r>
              <a:rPr lang="en-US" dirty="0" smtClean="0"/>
              <a:t>       “A large number of automobile buyers tend to watch online videos before buying a car,” says </a:t>
            </a:r>
            <a:r>
              <a:rPr lang="en-US" dirty="0" err="1" smtClean="0"/>
              <a:t>Tarun</a:t>
            </a:r>
            <a:r>
              <a:rPr lang="en-US" dirty="0" smtClean="0"/>
              <a:t> </a:t>
            </a:r>
            <a:r>
              <a:rPr lang="en-US" dirty="0" err="1" smtClean="0"/>
              <a:t>Garg</a:t>
            </a:r>
            <a:r>
              <a:rPr lang="en-US" dirty="0" smtClean="0"/>
              <a:t>,      Executive Director, Marketing, </a:t>
            </a:r>
            <a:r>
              <a:rPr lang="en-US" dirty="0" err="1" smtClean="0"/>
              <a:t>Maruti</a:t>
            </a:r>
            <a:r>
              <a:rPr lang="en-US" dirty="0" smtClean="0"/>
              <a:t> Suzuki. A report stated that video, search and brand or dealer websites  remain to be the most substantially influencing factor remodeling the automotive industry.</a:t>
            </a:r>
          </a:p>
          <a:p>
            <a:pPr fontAlgn="base"/>
            <a:r>
              <a:rPr lang="en-US" dirty="0" smtClean="0"/>
              <a:t>It is in this circumstance that business leader </a:t>
            </a:r>
            <a:r>
              <a:rPr lang="en-US" dirty="0" err="1" smtClean="0"/>
              <a:t>Maruti</a:t>
            </a:r>
            <a:r>
              <a:rPr lang="en-US" dirty="0" smtClean="0"/>
              <a:t> Suzuki became determined to take action and shift focus on digital marketing. With online being an indispensable source of resource for research and India hosting over 460 million </a:t>
            </a:r>
            <a:r>
              <a:rPr lang="en-US" dirty="0" err="1" smtClean="0"/>
              <a:t>smartphone</a:t>
            </a:r>
            <a:r>
              <a:rPr lang="en-US" dirty="0" smtClean="0"/>
              <a:t> users, </a:t>
            </a:r>
            <a:r>
              <a:rPr lang="en-US" dirty="0" err="1" smtClean="0"/>
              <a:t>Maruti</a:t>
            </a:r>
            <a:r>
              <a:rPr lang="en-US" dirty="0" smtClean="0"/>
              <a:t> recognized it was time to experiment and innovate content designed for the digital world.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998484" y="147146"/>
            <a:ext cx="7378567"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493986" y="746235"/>
            <a:ext cx="8266614" cy="16927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smtClean="0"/>
              <a:t>Maruti</a:t>
            </a:r>
            <a:r>
              <a:rPr lang="en-US" b="1" dirty="0" smtClean="0"/>
              <a:t> Suzuki social media marketing </a:t>
            </a:r>
            <a:r>
              <a:rPr lang="en-US" b="1" dirty="0" err="1" smtClean="0"/>
              <a:t>overview:</a:t>
            </a:r>
            <a:r>
              <a:rPr lang="en-US" dirty="0" err="1" smtClean="0"/>
              <a:t>Maruti</a:t>
            </a:r>
            <a:r>
              <a:rPr lang="en-US" dirty="0" smtClean="0"/>
              <a:t> Suzuki is very active in the social media space and has a good fan  base  across all major </a:t>
            </a:r>
            <a:r>
              <a:rPr lang="en-US" dirty="0" err="1" smtClean="0"/>
              <a:t>platsforms</a:t>
            </a:r>
            <a:r>
              <a:rPr lang="en-US" dirty="0" smtClean="0"/>
              <a:t> like </a:t>
            </a:r>
            <a:r>
              <a:rPr lang="en-US" dirty="0" err="1" smtClean="0"/>
              <a:t>Twitter,Instagram,and</a:t>
            </a:r>
            <a:r>
              <a:rPr lang="en-US" dirty="0" smtClean="0"/>
              <a:t> </a:t>
            </a:r>
            <a:r>
              <a:rPr lang="en-US" dirty="0" err="1" smtClean="0"/>
              <a:t>Facebook.It</a:t>
            </a:r>
            <a:r>
              <a:rPr lang="en-US" dirty="0" smtClean="0"/>
              <a:t> has the highest number of followers on </a:t>
            </a:r>
            <a:r>
              <a:rPr lang="en-US" dirty="0" err="1" smtClean="0"/>
              <a:t>facebook</a:t>
            </a:r>
            <a:r>
              <a:rPr lang="en-US" dirty="0" smtClean="0"/>
              <a:t> followed by Twitter and </a:t>
            </a:r>
            <a:r>
              <a:rPr lang="en-US" dirty="0" err="1" smtClean="0"/>
              <a:t>Instagram</a:t>
            </a:r>
            <a:r>
              <a:rPr lang="en-US" dirty="0" smtClean="0"/>
              <a:t> respectively.</a:t>
            </a:r>
          </a:p>
          <a:p>
            <a:pPr marL="0" lvl="0" indent="0" algn="l" rtl="0">
              <a:spcBef>
                <a:spcPts val="0"/>
              </a:spcBef>
              <a:spcAft>
                <a:spcPts val="0"/>
              </a:spcAft>
              <a:buNone/>
            </a:pPr>
            <a:endParaRPr lang="en-US" dirty="0" smtClean="0"/>
          </a:p>
          <a:p>
            <a:pPr marL="400050" lvl="0" indent="-400050" algn="l" rtl="0">
              <a:spcBef>
                <a:spcPts val="0"/>
              </a:spcBef>
              <a:spcAft>
                <a:spcPts val="0"/>
              </a:spcAft>
              <a:buFont typeface="Wingdings" pitchFamily="2" charset="2"/>
              <a:buChar char="v"/>
            </a:pPr>
            <a:r>
              <a:rPr lang="en-US" b="1" dirty="0" err="1" smtClean="0"/>
              <a:t>Facebook</a:t>
            </a:r>
            <a:r>
              <a:rPr lang="en-US" b="1" dirty="0" smtClean="0"/>
              <a:t> and </a:t>
            </a:r>
            <a:r>
              <a:rPr lang="en-US" b="1" dirty="0" err="1" smtClean="0"/>
              <a:t>instagram</a:t>
            </a:r>
            <a:r>
              <a:rPr lang="en-US" b="1" dirty="0" smtClean="0"/>
              <a:t>:</a:t>
            </a:r>
          </a:p>
          <a:p>
            <a:pPr marL="400050" lvl="0" indent="-400050" algn="l" rtl="0">
              <a:spcBef>
                <a:spcPts val="0"/>
              </a:spcBef>
              <a:spcAft>
                <a:spcPts val="0"/>
              </a:spcAft>
            </a:pPr>
            <a:endParaRPr lang="en-US" b="1" dirty="0" smtClean="0"/>
          </a:p>
          <a:p>
            <a:pPr marL="400050" lvl="0" indent="-400050" algn="l" rtl="0">
              <a:spcBef>
                <a:spcPts val="0"/>
              </a:spcBef>
              <a:spcAft>
                <a:spcPts val="0"/>
              </a:spcAft>
              <a:buFont typeface="+mj-lt"/>
              <a:buAutoNum type="romanLcPeriod"/>
            </a:pPr>
            <a:endParaRPr b="1" dirty="0"/>
          </a:p>
        </p:txBody>
      </p:sp>
      <p:pic>
        <p:nvPicPr>
          <p:cNvPr id="4" name="Picture 3" descr="maruti-suzuki-domestic-export-and-OEM-vehicle-sales.jpg"/>
          <p:cNvPicPr>
            <a:picLocks noChangeAspect="1"/>
          </p:cNvPicPr>
          <p:nvPr/>
        </p:nvPicPr>
        <p:blipFill>
          <a:blip r:embed="rId3"/>
          <a:stretch>
            <a:fillRect/>
          </a:stretch>
        </p:blipFill>
        <p:spPr>
          <a:xfrm>
            <a:off x="1776248" y="1969258"/>
            <a:ext cx="5391806" cy="30441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998484" y="147146"/>
            <a:ext cx="7378567"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493986" y="746234"/>
            <a:ext cx="8266614" cy="1908184"/>
          </a:xfrm>
          <a:prstGeom prst="rect">
            <a:avLst/>
          </a:prstGeom>
          <a:noFill/>
          <a:ln>
            <a:noFill/>
          </a:ln>
        </p:spPr>
        <p:txBody>
          <a:bodyPr spcFirstLastPara="1" wrap="square" lIns="91425" tIns="91425" rIns="91425" bIns="91425" anchor="t" anchorCtr="0">
            <a:spAutoFit/>
          </a:bodyPr>
          <a:lstStyle/>
          <a:p>
            <a:pPr marL="539750" lvl="0" indent="-400050" algn="l" rtl="0">
              <a:spcBef>
                <a:spcPts val="0"/>
              </a:spcBef>
              <a:spcAft>
                <a:spcPts val="0"/>
              </a:spcAft>
              <a:buSzPts val="1400"/>
              <a:buFont typeface="Wingdings" pitchFamily="2" charset="2"/>
              <a:buChar char="v"/>
            </a:pPr>
            <a:r>
              <a:rPr lang="en-GB" b="1" dirty="0" err="1" smtClean="0"/>
              <a:t>Maruti</a:t>
            </a:r>
            <a:r>
              <a:rPr lang="en-GB" b="1" dirty="0" smtClean="0"/>
              <a:t> Suzuki India Ltd’s Brand on YouTube:</a:t>
            </a:r>
          </a:p>
          <a:p>
            <a:pPr marL="539750" lvl="0" indent="-400050" algn="l" rtl="0">
              <a:spcBef>
                <a:spcPts val="0"/>
              </a:spcBef>
              <a:spcAft>
                <a:spcPts val="0"/>
              </a:spcAft>
              <a:buSzPts val="1400"/>
              <a:buFont typeface="Wingdings" pitchFamily="2" charset="2"/>
              <a:buChar char="v"/>
            </a:pPr>
            <a:endParaRPr lang="en-GB" b="1" dirty="0" smtClean="0"/>
          </a:p>
          <a:p>
            <a:pPr marL="539750" lvl="0" indent="-400050" algn="l" rtl="0">
              <a:spcBef>
                <a:spcPts val="0"/>
              </a:spcBef>
              <a:spcAft>
                <a:spcPts val="0"/>
              </a:spcAft>
              <a:buSzPts val="1400"/>
              <a:buFont typeface="Wingdings" pitchFamily="2" charset="2"/>
              <a:buChar char="v"/>
            </a:pPr>
            <a:endParaRPr lang="en-GB" b="1" dirty="0" smtClean="0"/>
          </a:p>
          <a:p>
            <a:pPr marL="539750" lvl="0" indent="-400050" algn="l" rtl="0">
              <a:spcBef>
                <a:spcPts val="0"/>
              </a:spcBef>
              <a:spcAft>
                <a:spcPts val="0"/>
              </a:spcAft>
              <a:buSzPts val="1400"/>
              <a:buFont typeface="Wingdings" pitchFamily="2" charset="2"/>
              <a:buChar char="v"/>
            </a:pPr>
            <a:endParaRPr lang="en-GB" b="1" dirty="0" smtClean="0"/>
          </a:p>
          <a:p>
            <a:pPr marL="539750" lvl="0" indent="-400050" algn="l" rtl="0">
              <a:spcBef>
                <a:spcPts val="0"/>
              </a:spcBef>
              <a:spcAft>
                <a:spcPts val="0"/>
              </a:spcAft>
              <a:buSzPts val="1400"/>
              <a:buFont typeface="Wingdings" pitchFamily="2" charset="2"/>
              <a:buChar char="v"/>
            </a:pPr>
            <a:endParaRPr lang="en-GB" b="1" dirty="0" smtClean="0"/>
          </a:p>
          <a:p>
            <a:pPr marL="539750" lvl="0" indent="-400050" algn="l" rtl="0">
              <a:spcBef>
                <a:spcPts val="0"/>
              </a:spcBef>
              <a:spcAft>
                <a:spcPts val="0"/>
              </a:spcAft>
              <a:buSzPts val="1400"/>
              <a:buFont typeface="Wingdings" pitchFamily="2" charset="2"/>
              <a:buChar char="v"/>
            </a:pPr>
            <a:endParaRPr lang="en-GB" b="1" dirty="0" smtClean="0"/>
          </a:p>
          <a:p>
            <a:pPr marL="539750" lvl="0" indent="-400050" algn="l" rtl="0">
              <a:spcBef>
                <a:spcPts val="0"/>
              </a:spcBef>
              <a:spcAft>
                <a:spcPts val="0"/>
              </a:spcAft>
              <a:buSzPts val="1400"/>
              <a:buFont typeface="Wingdings" pitchFamily="2" charset="2"/>
              <a:buChar char="v"/>
            </a:pPr>
            <a:endParaRPr lang="en-GB" b="1" dirty="0" smtClean="0"/>
          </a:p>
          <a:p>
            <a:pPr marL="539750" lvl="0" indent="-400050" algn="l" rtl="0">
              <a:spcBef>
                <a:spcPts val="0"/>
              </a:spcBef>
              <a:spcAft>
                <a:spcPts val="0"/>
              </a:spcAft>
              <a:buSzPts val="1400"/>
              <a:buFont typeface="Wingdings" pitchFamily="2" charset="2"/>
              <a:buChar char="v"/>
            </a:pPr>
            <a:endParaRPr lang="en-GB" b="1" dirty="0" smtClean="0"/>
          </a:p>
        </p:txBody>
      </p:sp>
      <p:pic>
        <p:nvPicPr>
          <p:cNvPr id="17" name="Picture 16" descr="Screenshot_2023-08-03-12-20-08-43_f9ee0578fe1cc94de7482bd41accb329.jpg"/>
          <p:cNvPicPr>
            <a:picLocks noChangeAspect="1"/>
          </p:cNvPicPr>
          <p:nvPr/>
        </p:nvPicPr>
        <p:blipFill>
          <a:blip r:embed="rId3"/>
          <a:stretch>
            <a:fillRect/>
          </a:stretch>
        </p:blipFill>
        <p:spPr>
          <a:xfrm>
            <a:off x="2375338" y="1191612"/>
            <a:ext cx="3909848" cy="3951889"/>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998484" y="147146"/>
            <a:ext cx="7378567"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a:t>
            </a:r>
            <a:r>
              <a:rPr lang="en-GB" sz="1700" b="1" dirty="0" smtClean="0">
                <a:solidFill>
                  <a:srgbClr val="434343"/>
                </a:solidFill>
              </a:rPr>
              <a:t>Marketing Strategy</a:t>
            </a:r>
            <a:endParaRPr sz="1700" dirty="0"/>
          </a:p>
        </p:txBody>
      </p:sp>
      <p:sp>
        <p:nvSpPr>
          <p:cNvPr id="104" name="Google Shape;104;p21"/>
          <p:cNvSpPr txBox="1"/>
          <p:nvPr/>
        </p:nvSpPr>
        <p:spPr>
          <a:xfrm>
            <a:off x="546539" y="483478"/>
            <a:ext cx="8245593"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endParaRPr b="1" dirty="0"/>
          </a:p>
        </p:txBody>
      </p:sp>
      <p:pic>
        <p:nvPicPr>
          <p:cNvPr id="4" name="Picture 3" descr="Calender_july.jpg"/>
          <p:cNvPicPr>
            <a:picLocks noChangeAspect="1"/>
          </p:cNvPicPr>
          <p:nvPr/>
        </p:nvPicPr>
        <p:blipFill>
          <a:blip r:embed="rId3"/>
          <a:stretch>
            <a:fillRect/>
          </a:stretch>
        </p:blipFill>
        <p:spPr>
          <a:xfrm>
            <a:off x="2217683" y="536029"/>
            <a:ext cx="4476668" cy="46074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998484" y="147146"/>
            <a:ext cx="7378567"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0" y="557050"/>
            <a:ext cx="9017876" cy="578616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ideas and marketing strategies process, discussing the challenges encountered and lessons learned</a:t>
            </a:r>
            <a:r>
              <a:rPr lang="en-GB" dirty="0" smtClean="0"/>
              <a:t>.</a:t>
            </a:r>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r>
              <a:rPr lang="en-GB" b="1" dirty="0" smtClean="0"/>
              <a:t>Content </a:t>
            </a:r>
            <a:r>
              <a:rPr lang="en-GB" b="1" dirty="0" err="1" smtClean="0"/>
              <a:t>ideas&amp;marketing</a:t>
            </a:r>
            <a:r>
              <a:rPr lang="en-GB" b="1" dirty="0" smtClean="0"/>
              <a:t> strategy process:</a:t>
            </a:r>
          </a:p>
          <a:p>
            <a:pPr marL="457200" lvl="0" indent="-317500" algn="l" rtl="0">
              <a:spcBef>
                <a:spcPts val="0"/>
              </a:spcBef>
              <a:spcAft>
                <a:spcPts val="0"/>
              </a:spcAft>
              <a:buSzPts val="1400"/>
            </a:pPr>
            <a:r>
              <a:rPr lang="en-GB" dirty="0" smtClean="0"/>
              <a:t>       Marketing </a:t>
            </a:r>
            <a:r>
              <a:rPr lang="en-GB" dirty="0" smtClean="0"/>
              <a:t>strategy of </a:t>
            </a:r>
            <a:r>
              <a:rPr lang="en-GB" dirty="0" err="1" smtClean="0"/>
              <a:t>Maruti</a:t>
            </a:r>
            <a:r>
              <a:rPr lang="en-GB" dirty="0" smtClean="0"/>
              <a:t> Suzuki India ltd analyzes the brand with the marketing </a:t>
            </a:r>
            <a:r>
              <a:rPr lang="en-GB" dirty="0" err="1" smtClean="0"/>
              <a:t>mx</a:t>
            </a:r>
            <a:r>
              <a:rPr lang="en-GB" dirty="0" smtClean="0"/>
              <a:t> framework which covers the 4Ps(</a:t>
            </a:r>
            <a:r>
              <a:rPr lang="en-GB" dirty="0" err="1" smtClean="0"/>
              <a:t>Product,Price,Place,Promotion</a:t>
            </a:r>
            <a:r>
              <a:rPr lang="en-GB" dirty="0" smtClean="0"/>
              <a:t>).These business strategies based on </a:t>
            </a:r>
            <a:r>
              <a:rPr lang="en-GB" dirty="0" err="1" smtClean="0"/>
              <a:t>Maruti</a:t>
            </a:r>
            <a:r>
              <a:rPr lang="en-GB" dirty="0" smtClean="0"/>
              <a:t> Suzuki Indi ltd marketing </a:t>
            </a:r>
            <a:r>
              <a:rPr lang="en-GB" dirty="0" err="1" smtClean="0"/>
              <a:t>mix,help</a:t>
            </a:r>
            <a:r>
              <a:rPr lang="en-GB" dirty="0" smtClean="0"/>
              <a:t> the brand succeed in the market.</a:t>
            </a:r>
          </a:p>
          <a:p>
            <a:pPr marL="457200" lvl="0" indent="-317500" algn="l" rtl="0">
              <a:spcBef>
                <a:spcPts val="0"/>
              </a:spcBef>
              <a:spcAft>
                <a:spcPts val="0"/>
              </a:spcAft>
              <a:buSzPts val="1400"/>
            </a:pPr>
            <a:endParaRPr lang="en-GB" dirty="0" smtClean="0"/>
          </a:p>
          <a:p>
            <a:pPr marL="539750" lvl="0" indent="-400050" algn="l" rtl="0">
              <a:spcBef>
                <a:spcPts val="0"/>
              </a:spcBef>
              <a:spcAft>
                <a:spcPts val="0"/>
              </a:spcAft>
              <a:buSzPts val="1400"/>
              <a:buFont typeface="+mj-lt"/>
              <a:buAutoNum type="romanLcPeriod"/>
            </a:pPr>
            <a:endParaRPr lang="en-GB" dirty="0" smtClean="0"/>
          </a:p>
          <a:p>
            <a:pPr marL="539750" lvl="0" indent="-400050" algn="l" rtl="0">
              <a:spcBef>
                <a:spcPts val="0"/>
              </a:spcBef>
              <a:spcAft>
                <a:spcPts val="0"/>
              </a:spcAft>
              <a:buSzPts val="1400"/>
            </a:pPr>
            <a:r>
              <a:rPr lang="en-GB" b="1" u="sng" dirty="0" smtClean="0"/>
              <a:t>MSIL Product strategy:</a:t>
            </a:r>
          </a:p>
          <a:p>
            <a:pPr marL="457200" lvl="0" indent="-317500" algn="l" rtl="0">
              <a:spcBef>
                <a:spcPts val="0"/>
              </a:spcBef>
              <a:spcAft>
                <a:spcPts val="0"/>
              </a:spcAft>
              <a:buSzPts val="1400"/>
            </a:pPr>
            <a:endParaRPr lang="en-GB" dirty="0" smtClean="0"/>
          </a:p>
          <a:p>
            <a:pPr marL="457200" indent="-317500">
              <a:buSzPts val="1400"/>
            </a:pPr>
            <a:r>
              <a:rPr lang="en-US" dirty="0" smtClean="0"/>
              <a:t>       Product is anything that can satisfy human needs and wants. The product is a combination </a:t>
            </a:r>
            <a:r>
              <a:rPr lang="en-US" dirty="0" err="1" smtClean="0"/>
              <a:t>oftangible</a:t>
            </a:r>
            <a:r>
              <a:rPr lang="en-US" dirty="0" smtClean="0"/>
              <a:t> and intangible aspects of the products offered by the manufacturer to the </a:t>
            </a:r>
            <a:r>
              <a:rPr lang="en-US" dirty="0" err="1" smtClean="0"/>
              <a:t>customers.It</a:t>
            </a:r>
            <a:r>
              <a:rPr lang="en-US" dirty="0" smtClean="0"/>
              <a:t> can be defined as a bundle of satisfactions and dissatisfactions offered by company to </a:t>
            </a:r>
            <a:r>
              <a:rPr lang="en-US" dirty="0" err="1" smtClean="0"/>
              <a:t>thecustomers</a:t>
            </a:r>
            <a:r>
              <a:rPr lang="en-US" dirty="0" smtClean="0"/>
              <a:t> at a point of time. The product strategy of </a:t>
            </a:r>
            <a:r>
              <a:rPr lang="en-US" dirty="0" err="1" smtClean="0"/>
              <a:t>Maruti</a:t>
            </a:r>
            <a:r>
              <a:rPr lang="en-US" dirty="0" smtClean="0"/>
              <a:t> is that its focus is on catering </a:t>
            </a:r>
            <a:r>
              <a:rPr lang="en-US" dirty="0" err="1" smtClean="0"/>
              <a:t>theneeds</a:t>
            </a:r>
            <a:r>
              <a:rPr lang="en-US" dirty="0" smtClean="0"/>
              <a:t> of almost all the segments. </a:t>
            </a:r>
            <a:r>
              <a:rPr lang="en-US" dirty="0" err="1" smtClean="0"/>
              <a:t>Maruti</a:t>
            </a:r>
            <a:r>
              <a:rPr lang="en-US" dirty="0" smtClean="0"/>
              <a:t> Suzuki offers 16 brands consisting of </a:t>
            </a:r>
            <a:r>
              <a:rPr lang="en-US" dirty="0" err="1" smtClean="0"/>
              <a:t>Maruti</a:t>
            </a:r>
            <a:r>
              <a:rPr lang="en-US" dirty="0" smtClean="0"/>
              <a:t> 800,MarutiOmni, </a:t>
            </a:r>
            <a:r>
              <a:rPr lang="en-US" dirty="0" err="1" smtClean="0"/>
              <a:t>Maruti</a:t>
            </a:r>
            <a:r>
              <a:rPr lang="en-US" dirty="0" smtClean="0"/>
              <a:t> Alto, </a:t>
            </a:r>
            <a:r>
              <a:rPr lang="en-US" dirty="0" err="1" smtClean="0"/>
              <a:t>Maruti</a:t>
            </a:r>
            <a:r>
              <a:rPr lang="en-US" dirty="0" smtClean="0"/>
              <a:t> Versa, </a:t>
            </a:r>
            <a:r>
              <a:rPr lang="en-US" dirty="0" err="1" smtClean="0"/>
              <a:t>Maruti</a:t>
            </a:r>
            <a:r>
              <a:rPr lang="en-US" dirty="0" smtClean="0"/>
              <a:t> Gypsy, </a:t>
            </a:r>
            <a:r>
              <a:rPr lang="en-US" dirty="0" err="1" smtClean="0"/>
              <a:t>Maruti</a:t>
            </a:r>
            <a:r>
              <a:rPr lang="en-US" dirty="0" smtClean="0"/>
              <a:t> A Star, </a:t>
            </a:r>
            <a:r>
              <a:rPr lang="en-US" dirty="0" err="1" smtClean="0"/>
              <a:t>Maruti</a:t>
            </a:r>
            <a:r>
              <a:rPr lang="en-US" dirty="0" smtClean="0"/>
              <a:t> Wagon </a:t>
            </a:r>
            <a:r>
              <a:rPr lang="en-US" dirty="0" err="1" smtClean="0"/>
              <a:t>R,Maruti</a:t>
            </a:r>
            <a:r>
              <a:rPr lang="en-US" dirty="0" smtClean="0"/>
              <a:t> Zen </a:t>
            </a:r>
            <a:r>
              <a:rPr lang="en-US" dirty="0" err="1" smtClean="0"/>
              <a:t>Estilo</a:t>
            </a:r>
            <a:r>
              <a:rPr lang="en-US" dirty="0" smtClean="0"/>
              <a:t>, </a:t>
            </a:r>
            <a:r>
              <a:rPr lang="en-US" dirty="0" err="1" smtClean="0"/>
              <a:t>Maruti</a:t>
            </a:r>
            <a:r>
              <a:rPr lang="en-US" dirty="0" smtClean="0"/>
              <a:t> Swift, </a:t>
            </a:r>
            <a:r>
              <a:rPr lang="en-US" dirty="0" err="1" smtClean="0"/>
              <a:t>Maruti</a:t>
            </a:r>
            <a:r>
              <a:rPr lang="en-US" dirty="0" smtClean="0"/>
              <a:t> SX4, </a:t>
            </a:r>
            <a:r>
              <a:rPr lang="en-US" dirty="0" err="1" smtClean="0"/>
              <a:t>Maruti</a:t>
            </a:r>
            <a:r>
              <a:rPr lang="en-US" dirty="0" smtClean="0"/>
              <a:t> </a:t>
            </a:r>
            <a:r>
              <a:rPr lang="en-US" dirty="0" err="1" smtClean="0"/>
              <a:t>Kizashi</a:t>
            </a:r>
            <a:r>
              <a:rPr lang="en-US" dirty="0" smtClean="0"/>
              <a:t>, </a:t>
            </a:r>
            <a:r>
              <a:rPr lang="en-US" dirty="0" err="1" smtClean="0"/>
              <a:t>Maruti</a:t>
            </a:r>
            <a:r>
              <a:rPr lang="en-US" dirty="0" smtClean="0"/>
              <a:t> </a:t>
            </a:r>
            <a:r>
              <a:rPr lang="en-US" dirty="0" err="1" smtClean="0"/>
              <a:t>Eeco</a:t>
            </a:r>
            <a:r>
              <a:rPr lang="en-US" dirty="0" smtClean="0"/>
              <a:t>, </a:t>
            </a:r>
            <a:r>
              <a:rPr lang="en-US" dirty="0" err="1" smtClean="0"/>
              <a:t>Maruti</a:t>
            </a:r>
            <a:r>
              <a:rPr lang="en-US" dirty="0" smtClean="0"/>
              <a:t> </a:t>
            </a:r>
            <a:r>
              <a:rPr lang="en-US" dirty="0" err="1" smtClean="0"/>
              <a:t>Ertiga,Maruti</a:t>
            </a:r>
            <a:r>
              <a:rPr lang="en-US" dirty="0" smtClean="0"/>
              <a:t> Grand </a:t>
            </a:r>
            <a:r>
              <a:rPr lang="en-US" dirty="0" err="1" smtClean="0"/>
              <a:t>Vitara</a:t>
            </a:r>
            <a:r>
              <a:rPr lang="en-US" dirty="0" smtClean="0"/>
              <a:t> and 150 variants spanning across all segments. Thus company creates products that are unique and valued and it is attaining advantage either through </a:t>
            </a:r>
            <a:r>
              <a:rPr lang="en-US" dirty="0" err="1" smtClean="0"/>
              <a:t>differentiationvia</a:t>
            </a:r>
            <a:r>
              <a:rPr lang="en-US" dirty="0" smtClean="0"/>
              <a:t> new features, improved performance, after sales service or through cost leadership.</a:t>
            </a:r>
          </a:p>
          <a:p>
            <a:pPr marL="457200" lvl="0" indent="-317500" algn="l" rtl="0">
              <a:spcBef>
                <a:spcPts val="0"/>
              </a:spcBef>
              <a:spcAft>
                <a:spcPts val="0"/>
              </a:spcAft>
              <a:buSzPts val="1400"/>
            </a:pPr>
            <a:endParaRPr lang="en-GB" dirty="0" smtClean="0"/>
          </a:p>
          <a:p>
            <a:pPr marL="457200" lvl="0" indent="-317500" algn="l" rtl="0">
              <a:spcBef>
                <a:spcPts val="0"/>
              </a:spcBef>
              <a:spcAft>
                <a:spcPts val="0"/>
              </a:spcAft>
              <a:buSzPts val="1400"/>
            </a:pPr>
            <a:endParaRPr lang="en-GB" dirty="0" smtClean="0"/>
          </a:p>
          <a:p>
            <a:pPr marL="457200" lvl="0" indent="-317500" algn="l" rtl="0">
              <a:spcBef>
                <a:spcPts val="0"/>
              </a:spcBef>
              <a:spcAft>
                <a:spcPts val="0"/>
              </a:spcAft>
              <a:buSzPts val="1400"/>
            </a:pPr>
            <a:endParaRPr lang="en-GB" dirty="0" smtClean="0"/>
          </a:p>
          <a:p>
            <a:pPr marL="457200" lvl="0" indent="-317500" algn="l" rtl="0">
              <a:spcBef>
                <a:spcPts val="0"/>
              </a:spcBef>
              <a:spcAft>
                <a:spcPts val="0"/>
              </a:spcAft>
              <a:buSzPts val="1400"/>
            </a:pPr>
            <a:endParaRPr lang="en-GB" dirty="0" smtClean="0"/>
          </a:p>
          <a:p>
            <a:pPr marL="457200" lvl="0" indent="-317500" algn="l" rtl="0">
              <a:spcBef>
                <a:spcPts val="0"/>
              </a:spcBef>
              <a:spcAft>
                <a:spcPts val="0"/>
              </a:spcAft>
              <a:buSzPts val="1400"/>
              <a:buChar char="●"/>
            </a:pPr>
            <a:endParaRPr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998484" y="147146"/>
            <a:ext cx="7378567"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0" y="557049"/>
            <a:ext cx="9017876" cy="126185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pPr>
            <a:r>
              <a:rPr lang="en-GB" b="1" u="sng" dirty="0" smtClean="0"/>
              <a:t>   MSIL Price &amp; Pricing strategy:</a:t>
            </a:r>
            <a:endParaRPr lang="en-GB" dirty="0" smtClean="0"/>
          </a:p>
          <a:p>
            <a:pPr marL="457200" lvl="0" indent="-317500" algn="l" rtl="0">
              <a:spcBef>
                <a:spcPts val="0"/>
              </a:spcBef>
              <a:spcAft>
                <a:spcPts val="0"/>
              </a:spcAft>
              <a:buSzPts val="1400"/>
            </a:pPr>
            <a:r>
              <a:rPr lang="en-GB" dirty="0" smtClean="0"/>
              <a:t> </a:t>
            </a:r>
          </a:p>
          <a:p>
            <a:pPr marL="457200" lvl="0" indent="-317500" algn="l" rtl="0">
              <a:spcBef>
                <a:spcPts val="0"/>
              </a:spcBef>
              <a:spcAft>
                <a:spcPts val="0"/>
              </a:spcAft>
              <a:buSzPts val="1400"/>
            </a:pPr>
            <a:endParaRPr lang="en-GB" dirty="0" smtClean="0"/>
          </a:p>
          <a:p>
            <a:r>
              <a:rPr lang="en-US" dirty="0" smtClean="0"/>
              <a:t/>
            </a:r>
            <a:br>
              <a:rPr lang="en-US" dirty="0" smtClean="0"/>
            </a:br>
            <a:endParaRPr lang="en-GB" dirty="0" smtClean="0"/>
          </a:p>
        </p:txBody>
      </p:sp>
      <p:sp>
        <p:nvSpPr>
          <p:cNvPr id="5" name="Rectangle 4"/>
          <p:cNvSpPr/>
          <p:nvPr/>
        </p:nvSpPr>
        <p:spPr>
          <a:xfrm>
            <a:off x="228601" y="1361210"/>
            <a:ext cx="8749146" cy="2031325"/>
          </a:xfrm>
          <a:prstGeom prst="rect">
            <a:avLst/>
          </a:prstGeom>
        </p:spPr>
        <p:txBody>
          <a:bodyPr wrap="square">
            <a:spAutoFit/>
          </a:bodyPr>
          <a:lstStyle/>
          <a:p>
            <a:r>
              <a:rPr lang="en-US" dirty="0" smtClean="0"/>
              <a:t>The price is the amount a customer pays for the product. It is fixed after considering </a:t>
            </a:r>
            <a:r>
              <a:rPr lang="en-US" dirty="0" err="1" smtClean="0"/>
              <a:t>variousfactors</a:t>
            </a:r>
            <a:r>
              <a:rPr lang="en-US" dirty="0" smtClean="0"/>
              <a:t> such as market share, competition, material costs, product identity and the customer's perceived value of the product. The business may increase or decrease the price of product </a:t>
            </a:r>
            <a:r>
              <a:rPr lang="en-US" dirty="0" err="1" smtClean="0"/>
              <a:t>ifother</a:t>
            </a:r>
            <a:r>
              <a:rPr lang="en-US" dirty="0" smtClean="0"/>
              <a:t> stores have the same product. The price decision is very sensitive and for that </a:t>
            </a:r>
            <a:r>
              <a:rPr lang="en-US" dirty="0" err="1" smtClean="0"/>
              <a:t>specialcare</a:t>
            </a:r>
            <a:r>
              <a:rPr lang="en-US" dirty="0" smtClean="0"/>
              <a:t> is to be taken to get the competitive edge. There are various factors to determine a </a:t>
            </a:r>
            <a:r>
              <a:rPr lang="en-US" dirty="0" err="1" smtClean="0"/>
              <a:t>priceof</a:t>
            </a:r>
            <a:r>
              <a:rPr lang="en-US" dirty="0" smtClean="0"/>
              <a:t> a car, such as market condition, cost incurred to build a car, profit by company, dealer </a:t>
            </a:r>
            <a:r>
              <a:rPr lang="en-US" dirty="0" err="1" smtClean="0"/>
              <a:t>profit.The</a:t>
            </a:r>
            <a:r>
              <a:rPr lang="en-US" dirty="0" smtClean="0"/>
              <a:t> company’s pricing strategies are such that every customer can own a car or upgrade to another one of his or her choice. The company offered a different model at a </a:t>
            </a:r>
            <a:r>
              <a:rPr lang="en-US" dirty="0" err="1" smtClean="0"/>
              <a:t>pricedifference</a:t>
            </a:r>
            <a:r>
              <a:rPr lang="en-US" dirty="0" smtClean="0"/>
              <a:t> of around 10,000. It follows a price-point-strategy wherein they have </a:t>
            </a:r>
            <a:r>
              <a:rPr lang="en-US" dirty="0" err="1" smtClean="0"/>
              <a:t>productsavailable</a:t>
            </a:r>
            <a:r>
              <a:rPr lang="en-US" dirty="0" smtClean="0"/>
              <a:t> in almost all possible price points.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976746" y="2"/>
            <a:ext cx="7400304"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0" y="779320"/>
            <a:ext cx="9017876" cy="615523"/>
          </a:xfrm>
          <a:prstGeom prst="rect">
            <a:avLst/>
          </a:prstGeom>
          <a:noFill/>
          <a:ln>
            <a:noFill/>
          </a:ln>
        </p:spPr>
        <p:txBody>
          <a:bodyPr spcFirstLastPara="1" wrap="square" lIns="91425" tIns="91425" rIns="91425" bIns="91425" anchor="t" anchorCtr="0">
            <a:spAutoFit/>
          </a:bodyPr>
          <a:lstStyle/>
          <a:p>
            <a:r>
              <a:rPr lang="en-US" dirty="0" smtClean="0"/>
              <a:t/>
            </a:r>
            <a:br>
              <a:rPr lang="en-US" dirty="0" smtClean="0"/>
            </a:br>
            <a:endParaRPr b="1" dirty="0"/>
          </a:p>
        </p:txBody>
      </p:sp>
      <p:sp>
        <p:nvSpPr>
          <p:cNvPr id="5" name="Rectangle 4"/>
          <p:cNvSpPr/>
          <p:nvPr/>
        </p:nvSpPr>
        <p:spPr>
          <a:xfrm>
            <a:off x="187036" y="737756"/>
            <a:ext cx="8956964" cy="3108543"/>
          </a:xfrm>
          <a:prstGeom prst="rect">
            <a:avLst/>
          </a:prstGeom>
        </p:spPr>
        <p:txBody>
          <a:bodyPr wrap="square">
            <a:spAutoFit/>
          </a:bodyPr>
          <a:lstStyle/>
          <a:p>
            <a:r>
              <a:rPr lang="en-US" b="1" u="sng" dirty="0" smtClean="0"/>
              <a:t> MSIL Place &amp; Distribution Strategy</a:t>
            </a:r>
            <a:r>
              <a:rPr lang="en-US" b="1" dirty="0" smtClean="0"/>
              <a:t>:</a:t>
            </a:r>
          </a:p>
          <a:p>
            <a:endParaRPr lang="en-US" b="1" dirty="0" smtClean="0"/>
          </a:p>
          <a:p>
            <a:endParaRPr lang="en-US" b="1" dirty="0" smtClean="0"/>
          </a:p>
          <a:p>
            <a:endParaRPr lang="en-US" dirty="0" smtClean="0"/>
          </a:p>
          <a:p>
            <a:r>
              <a:rPr lang="en-US" dirty="0" smtClean="0"/>
              <a:t>Distribution strategy of a firm is a plan created by the management of a manufacturing business that specifies how the firm wishes to transfer its products to intermediaries, </a:t>
            </a:r>
            <a:r>
              <a:rPr lang="en-US" dirty="0" err="1" smtClean="0"/>
              <a:t>retailersand</a:t>
            </a:r>
            <a:r>
              <a:rPr lang="en-US" dirty="0" smtClean="0"/>
              <a:t> end consumers. </a:t>
            </a:r>
            <a:r>
              <a:rPr lang="en-US" dirty="0" err="1" smtClean="0"/>
              <a:t>Maruti</a:t>
            </a:r>
            <a:r>
              <a:rPr lang="en-US" dirty="0" smtClean="0"/>
              <a:t> Suzuki has two manufacturing facilities in India. </a:t>
            </a:r>
            <a:r>
              <a:rPr lang="en-US" dirty="0" err="1" smtClean="0"/>
              <a:t>Bothmanufacturing</a:t>
            </a:r>
            <a:r>
              <a:rPr lang="en-US" dirty="0" smtClean="0"/>
              <a:t> facilities have a combined production capacity of 14,50,000 vehicles </a:t>
            </a:r>
            <a:r>
              <a:rPr lang="en-US" dirty="0" err="1" smtClean="0"/>
              <a:t>annually.Maruti</a:t>
            </a:r>
            <a:r>
              <a:rPr lang="en-US" dirty="0" smtClean="0"/>
              <a:t> has a strong dealer network. </a:t>
            </a:r>
            <a:r>
              <a:rPr lang="en-US" dirty="0" err="1" smtClean="0"/>
              <a:t>Infact</a:t>
            </a:r>
            <a:r>
              <a:rPr lang="en-US" dirty="0" smtClean="0"/>
              <a:t> it was one of the very first companies in </a:t>
            </a:r>
            <a:r>
              <a:rPr lang="en-US" dirty="0" err="1" smtClean="0"/>
              <a:t>thecountry</a:t>
            </a:r>
            <a:r>
              <a:rPr lang="en-US" dirty="0" smtClean="0"/>
              <a:t> to understand the importance of after sales service in high involvement products </a:t>
            </a:r>
            <a:r>
              <a:rPr lang="en-US" dirty="0" err="1" smtClean="0"/>
              <a:t>likecars</a:t>
            </a:r>
            <a:r>
              <a:rPr lang="en-US" dirty="0" smtClean="0"/>
              <a:t>. It has the largest distribution &amp; Service network comprising of over 400 </a:t>
            </a:r>
            <a:r>
              <a:rPr lang="en-US" dirty="0" err="1" smtClean="0"/>
              <a:t>salesshowrooms</a:t>
            </a:r>
            <a:r>
              <a:rPr lang="en-US" dirty="0" smtClean="0"/>
              <a:t>, over 600 dealer workshops, and 1900 Authorized Service Stations </a:t>
            </a:r>
            <a:r>
              <a:rPr lang="en-US" dirty="0" err="1" smtClean="0"/>
              <a:t>spanningacross</a:t>
            </a:r>
            <a:r>
              <a:rPr lang="en-US" dirty="0" smtClean="0"/>
              <a:t> over 1190 cities unparalleled in the country. It has 30 Express Service Stations on 30 National Highways across 1,314 cities in India. Most of the service stations are managed </a:t>
            </a:r>
            <a:r>
              <a:rPr lang="en-US" dirty="0" err="1" smtClean="0"/>
              <a:t>onfranchise</a:t>
            </a:r>
            <a:r>
              <a:rPr lang="en-US" dirty="0" smtClean="0"/>
              <a:t> basis where </a:t>
            </a:r>
            <a:r>
              <a:rPr lang="en-US" dirty="0" err="1" smtClean="0"/>
              <a:t>Maruti</a:t>
            </a:r>
            <a:r>
              <a:rPr lang="en-US" dirty="0" smtClean="0"/>
              <a:t> trains the local staff. To increase their reach to rural India,</a:t>
            </a:r>
            <a:endParaRPr lang="en-US" b="1" dirty="0" smtClean="0"/>
          </a:p>
          <a:p>
            <a:endParaRPr lang="en-US" dirty="0" smtClean="0"/>
          </a:p>
        </p:txBody>
      </p:sp>
      <p:sp>
        <p:nvSpPr>
          <p:cNvPr id="7" name="Rectangle 6"/>
          <p:cNvSpPr/>
          <p:nvPr/>
        </p:nvSpPr>
        <p:spPr>
          <a:xfrm>
            <a:off x="966355" y="2545773"/>
            <a:ext cx="8437418" cy="523220"/>
          </a:xfrm>
          <a:prstGeom prst="rect">
            <a:avLst/>
          </a:prstGeom>
        </p:spPr>
        <p:txBody>
          <a:bodyPr wrap="square">
            <a:spAutoFit/>
          </a:bodyPr>
          <a:lstStyle/>
          <a:p>
            <a:r>
              <a:rPr lang="en-US" dirty="0" smtClean="0"/>
              <a:t/>
            </a:r>
            <a:br>
              <a:rPr lang="en-US" dirty="0" smtClean="0"/>
            </a:b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998484" y="147146"/>
            <a:ext cx="7378567"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0" y="557050"/>
            <a:ext cx="9017876" cy="55707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pPr>
            <a:r>
              <a:rPr lang="en-GB" b="1" u="sng" dirty="0" smtClean="0"/>
              <a:t>MSIL Promotion &amp; Advertising strategy:</a:t>
            </a:r>
          </a:p>
          <a:p>
            <a:pPr marL="457200" lvl="0" indent="-317500">
              <a:buSzPts val="1400"/>
            </a:pPr>
            <a:r>
              <a:rPr lang="en-US" dirty="0" smtClean="0"/>
              <a:t>      </a:t>
            </a:r>
          </a:p>
          <a:p>
            <a:pPr marL="457200" lvl="0" indent="-317500">
              <a:buSzPts val="1400"/>
            </a:pPr>
            <a:r>
              <a:rPr lang="en-US" dirty="0" smtClean="0"/>
              <a:t>     </a:t>
            </a:r>
          </a:p>
          <a:p>
            <a:pPr marL="457200" lvl="0" indent="-317500">
              <a:buSzPts val="1400"/>
            </a:pPr>
            <a:r>
              <a:rPr lang="en-US" dirty="0" smtClean="0"/>
              <a:t>      The promotion includes all communications a marketer used in the market for his </a:t>
            </a:r>
            <a:r>
              <a:rPr lang="en-US" dirty="0" err="1" smtClean="0"/>
              <a:t>productsand</a:t>
            </a:r>
            <a:r>
              <a:rPr lang="en-US" dirty="0" smtClean="0"/>
              <a:t> services to create awareness, to persuade the customers, to buy and retain in future </a:t>
            </a:r>
            <a:r>
              <a:rPr lang="en-US" dirty="0" err="1" smtClean="0"/>
              <a:t>also.For</a:t>
            </a:r>
            <a:r>
              <a:rPr lang="en-US" dirty="0" smtClean="0"/>
              <a:t> improvement in the position of sales or progress of business this method is used. </a:t>
            </a:r>
            <a:r>
              <a:rPr lang="en-US" dirty="0" err="1" smtClean="0"/>
              <a:t>Themessage</a:t>
            </a:r>
            <a:r>
              <a:rPr lang="en-US" dirty="0" smtClean="0"/>
              <a:t> is given to target group regarding the features and benefits of the products </a:t>
            </a:r>
            <a:r>
              <a:rPr lang="en-US" dirty="0" err="1" smtClean="0"/>
              <a:t>orservices</a:t>
            </a:r>
            <a:r>
              <a:rPr lang="en-US" dirty="0" smtClean="0"/>
              <a:t>. Without communication, the features, benefits and schemes would not be known </a:t>
            </a:r>
            <a:r>
              <a:rPr lang="en-US" dirty="0" err="1" smtClean="0"/>
              <a:t>tothe</a:t>
            </a:r>
            <a:r>
              <a:rPr lang="en-US" dirty="0" smtClean="0"/>
              <a:t> customers and objectives of launching of products or services and increasing sales </a:t>
            </a:r>
            <a:r>
              <a:rPr lang="en-US" dirty="0" err="1" smtClean="0"/>
              <a:t>wouldnot</a:t>
            </a:r>
            <a:r>
              <a:rPr lang="en-US" dirty="0" smtClean="0"/>
              <a:t> be completed. When communication creates awareness then only the interest would </a:t>
            </a:r>
            <a:r>
              <a:rPr lang="en-US" dirty="0" err="1" smtClean="0"/>
              <a:t>becreated</a:t>
            </a:r>
            <a:r>
              <a:rPr lang="en-US" dirty="0" smtClean="0"/>
              <a:t> and customers would take the decision for buying. For promotion different </a:t>
            </a:r>
            <a:r>
              <a:rPr lang="en-US" dirty="0" err="1" smtClean="0"/>
              <a:t>methodsof</a:t>
            </a:r>
            <a:r>
              <a:rPr lang="en-US" dirty="0" smtClean="0"/>
              <a:t> communication can be used. The promotional strategy of </a:t>
            </a:r>
            <a:r>
              <a:rPr lang="en-US" dirty="0" err="1" smtClean="0"/>
              <a:t>Maruti</a:t>
            </a:r>
            <a:r>
              <a:rPr lang="en-US" dirty="0" smtClean="0"/>
              <a:t> Suzuki is very </a:t>
            </a:r>
            <a:r>
              <a:rPr lang="en-US" dirty="0" err="1" smtClean="0"/>
              <a:t>effective.The</a:t>
            </a:r>
            <a:r>
              <a:rPr lang="en-US" dirty="0" smtClean="0"/>
              <a:t> company </a:t>
            </a:r>
            <a:r>
              <a:rPr lang="en-US" dirty="0" err="1" smtClean="0"/>
              <a:t>emphasise</a:t>
            </a:r>
            <a:r>
              <a:rPr lang="en-US" dirty="0" smtClean="0"/>
              <a:t> on road safety and environment friendly products. The company </a:t>
            </a:r>
            <a:r>
              <a:rPr lang="en-US" dirty="0" err="1" smtClean="0"/>
              <a:t>haslaunched</a:t>
            </a:r>
            <a:r>
              <a:rPr lang="en-US" dirty="0" smtClean="0"/>
              <a:t> road safety mission under which 5,00,000 people will be trained in the next </a:t>
            </a:r>
            <a:r>
              <a:rPr lang="en-US" dirty="0" err="1" smtClean="0"/>
              <a:t>threeyears</a:t>
            </a:r>
            <a:r>
              <a:rPr lang="en-US" dirty="0" smtClean="0"/>
              <a:t>. This will be done through two channels - Institute of Driving Training and Research(IDTR) and the </a:t>
            </a:r>
            <a:r>
              <a:rPr lang="en-US" dirty="0" err="1" smtClean="0"/>
              <a:t>Maruti</a:t>
            </a:r>
            <a:r>
              <a:rPr lang="en-US" dirty="0" smtClean="0"/>
              <a:t> Driving Schools spread across the country. Of the 5, 00,000 people to be trained, at least 1,00,000 will be people from underprivileged section of society, who </a:t>
            </a:r>
            <a:r>
              <a:rPr lang="en-US" dirty="0" err="1" smtClean="0"/>
              <a:t>arekeen</a:t>
            </a:r>
            <a:r>
              <a:rPr lang="en-US" dirty="0" smtClean="0"/>
              <a:t> to take driving as a profession. The company has always promoted the concept </a:t>
            </a:r>
            <a:r>
              <a:rPr lang="en-US" dirty="0" err="1" smtClean="0"/>
              <a:t>of"Reduce</a:t>
            </a:r>
            <a:r>
              <a:rPr lang="en-US" dirty="0" smtClean="0"/>
              <a:t>, Reuse, Recycle" (3R's). The company has taken help of all the promotional tools like </a:t>
            </a:r>
            <a:r>
              <a:rPr lang="en-US" dirty="0" err="1" smtClean="0"/>
              <a:t>Radio,Television,Road</a:t>
            </a:r>
            <a:r>
              <a:rPr lang="en-US" dirty="0" smtClean="0"/>
              <a:t> </a:t>
            </a:r>
            <a:r>
              <a:rPr lang="en-US" dirty="0" err="1" smtClean="0"/>
              <a:t>shows,Print</a:t>
            </a:r>
            <a:r>
              <a:rPr lang="en-US" dirty="0" smtClean="0"/>
              <a:t> </a:t>
            </a:r>
            <a:r>
              <a:rPr lang="en-US" dirty="0" err="1" smtClean="0"/>
              <a:t>media,Workshops</a:t>
            </a:r>
            <a:r>
              <a:rPr lang="en-US" dirty="0" smtClean="0"/>
              <a:t> and Seminars to promote their cars.</a:t>
            </a:r>
            <a:endParaRPr lang="en-GB" b="1" u="sng" dirty="0" smtClean="0"/>
          </a:p>
          <a:p>
            <a:pPr marL="457200" lvl="0" indent="-317500" algn="l" rtl="0">
              <a:spcBef>
                <a:spcPts val="0"/>
              </a:spcBef>
              <a:spcAft>
                <a:spcPts val="0"/>
              </a:spcAft>
              <a:buSzPts val="1400"/>
            </a:pPr>
            <a:r>
              <a:rPr lang="en-GB" dirty="0" smtClean="0"/>
              <a:t>  </a:t>
            </a:r>
          </a:p>
          <a:p>
            <a:pPr marL="457200" indent="-317500">
              <a:buSzPts val="1400"/>
            </a:pPr>
            <a:r>
              <a:rPr lang="en-GB" dirty="0" smtClean="0"/>
              <a:t>       </a:t>
            </a:r>
            <a:endParaRPr lang="en-US" dirty="0" smtClean="0"/>
          </a:p>
          <a:p>
            <a:pPr marL="457200" lvl="0" indent="-317500" algn="l" rtl="0">
              <a:spcBef>
                <a:spcPts val="0"/>
              </a:spcBef>
              <a:spcAft>
                <a:spcPts val="0"/>
              </a:spcAft>
              <a:buSzPts val="1400"/>
            </a:pPr>
            <a:endParaRPr lang="en-US" dirty="0" smtClean="0"/>
          </a:p>
          <a:p>
            <a:pPr marL="457200" lvl="0" indent="-317500" algn="l" rtl="0">
              <a:spcBef>
                <a:spcPts val="0"/>
              </a:spcBef>
              <a:spcAft>
                <a:spcPts val="0"/>
              </a:spcAft>
              <a:buSzPts val="1400"/>
            </a:pPr>
            <a:endParaRPr lang="en-GB" dirty="0" smtClean="0"/>
          </a:p>
          <a:p>
            <a:pPr marL="457200" lvl="0" indent="-317500" algn="l" rtl="0">
              <a:spcBef>
                <a:spcPts val="0"/>
              </a:spcBef>
              <a:spcAft>
                <a:spcPts val="0"/>
              </a:spcAft>
              <a:buSzPts val="1400"/>
              <a:buChar char="●"/>
            </a:pPr>
            <a:endParaRPr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808991" y="169270"/>
            <a:ext cx="76101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74" name="Google Shape;74;p16"/>
          <p:cNvSpPr txBox="1"/>
          <p:nvPr/>
        </p:nvSpPr>
        <p:spPr>
          <a:xfrm>
            <a:off x="704194" y="1145628"/>
            <a:ext cx="7602057" cy="34162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Analyze Brand </a:t>
            </a:r>
            <a:r>
              <a:rPr lang="en-GB" b="1" dirty="0" err="1" smtClean="0"/>
              <a:t>Messaging:</a:t>
            </a:r>
            <a:r>
              <a:rPr lang="en-GB" dirty="0" err="1" smtClean="0"/>
              <a:t>The</a:t>
            </a:r>
            <a:r>
              <a:rPr lang="en-GB" dirty="0" smtClean="0"/>
              <a:t> brand message of </a:t>
            </a:r>
            <a:r>
              <a:rPr lang="en-GB" dirty="0" err="1" smtClean="0"/>
              <a:t>Maruti</a:t>
            </a:r>
            <a:r>
              <a:rPr lang="en-GB" dirty="0" smtClean="0"/>
              <a:t> Suzuki India Ltd is to improve driving </a:t>
            </a:r>
            <a:r>
              <a:rPr lang="en-GB" dirty="0" err="1" smtClean="0"/>
              <a:t>eperience</a:t>
            </a:r>
            <a:r>
              <a:rPr lang="en-GB" dirty="0" smtClean="0"/>
              <a:t> </a:t>
            </a:r>
            <a:r>
              <a:rPr lang="en-GB" dirty="0" smtClean="0"/>
              <a:t>and ensure a better future for </a:t>
            </a:r>
            <a:r>
              <a:rPr lang="en-GB" dirty="0" err="1" smtClean="0"/>
              <a:t>te</a:t>
            </a:r>
            <a:r>
              <a:rPr lang="en-GB" dirty="0" smtClean="0"/>
              <a:t> coming </a:t>
            </a:r>
            <a:r>
              <a:rPr lang="en-GB" dirty="0" err="1" smtClean="0"/>
              <a:t>generations,it</a:t>
            </a:r>
            <a:r>
              <a:rPr lang="en-GB" dirty="0" smtClean="0"/>
              <a:t> make every journey an experience and every experience a </a:t>
            </a:r>
            <a:r>
              <a:rPr lang="en-GB" dirty="0" err="1" smtClean="0"/>
              <a:t>memory,it</a:t>
            </a:r>
            <a:r>
              <a:rPr lang="en-GB" dirty="0" smtClean="0"/>
              <a:t> gives more than just a good looking </a:t>
            </a:r>
            <a:r>
              <a:rPr lang="en-GB" dirty="0" err="1" smtClean="0"/>
              <a:t>car,Maruti</a:t>
            </a:r>
            <a:r>
              <a:rPr lang="en-GB" dirty="0" smtClean="0"/>
              <a:t> Suzuki ensure that every design element serves a purpose. </a:t>
            </a:r>
            <a:endParaRPr dirty="0"/>
          </a:p>
          <a:p>
            <a:pPr marL="0" lvl="0" indent="0" algn="l" rtl="0">
              <a:spcBef>
                <a:spcPts val="0"/>
              </a:spcBef>
              <a:spcAft>
                <a:spcPts val="0"/>
              </a:spcAft>
              <a:buNone/>
            </a:pPr>
            <a:r>
              <a:rPr lang="en-US" dirty="0" smtClean="0"/>
              <a:t>                                            </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Examine the brand's </a:t>
            </a:r>
            <a:r>
              <a:rPr lang="en-GB" b="1" dirty="0" smtClean="0"/>
              <a:t>tagline:</a:t>
            </a:r>
            <a:r>
              <a:rPr lang="en-US" dirty="0" smtClean="0"/>
              <a:t>The tagline of “</a:t>
            </a:r>
            <a:r>
              <a:rPr lang="en-US" dirty="0" err="1" smtClean="0"/>
              <a:t>Maruti</a:t>
            </a:r>
            <a:r>
              <a:rPr lang="en-US" dirty="0" smtClean="0"/>
              <a:t> Suzuki India Ltd is “</a:t>
            </a:r>
            <a:r>
              <a:rPr lang="en-US" u="sng" dirty="0" smtClean="0"/>
              <a:t>Lead the Future of Mobility”</a:t>
            </a:r>
            <a:endParaRPr b="1" u="sng"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998484" y="147146"/>
            <a:ext cx="7378567"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0" y="519545"/>
            <a:ext cx="9144000" cy="449350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pPr>
            <a:r>
              <a:rPr lang="en-GB" dirty="0"/>
              <a:t> </a:t>
            </a:r>
            <a:endParaRPr lang="en-GB" dirty="0" smtClean="0"/>
          </a:p>
          <a:p>
            <a:pPr marL="457200" lvl="0" indent="-317500" algn="l" rtl="0">
              <a:spcBef>
                <a:spcPts val="0"/>
              </a:spcBef>
              <a:spcAft>
                <a:spcPts val="0"/>
              </a:spcAft>
              <a:buSzPts val="1400"/>
            </a:pPr>
            <a:r>
              <a:rPr lang="en-GB" b="1" u="sng" dirty="0" smtClean="0"/>
              <a:t>Challenges faced by </a:t>
            </a:r>
            <a:r>
              <a:rPr lang="en-GB" b="1" u="sng" dirty="0" err="1" smtClean="0"/>
              <a:t>Maruti</a:t>
            </a:r>
            <a:r>
              <a:rPr lang="en-GB" b="1" u="sng" dirty="0" smtClean="0"/>
              <a:t> Suzuki India Ltd:</a:t>
            </a:r>
          </a:p>
          <a:p>
            <a:pPr marL="457200" lvl="0" indent="-317500">
              <a:buSzPts val="1400"/>
            </a:pPr>
            <a:r>
              <a:rPr lang="en-US" dirty="0" smtClean="0"/>
              <a:t>      </a:t>
            </a:r>
          </a:p>
          <a:p>
            <a:pPr marL="457200" lvl="0" indent="-317500">
              <a:buSzPts val="1400"/>
            </a:pPr>
            <a:r>
              <a:rPr lang="en-US" dirty="0" smtClean="0"/>
              <a:t>     </a:t>
            </a:r>
          </a:p>
          <a:p>
            <a:pPr marL="457200" lvl="0" indent="-317500">
              <a:buSzPts val="1400"/>
            </a:pPr>
            <a:r>
              <a:rPr lang="en-US" dirty="0" smtClean="0"/>
              <a:t>      </a:t>
            </a:r>
            <a:r>
              <a:rPr lang="en-GB" dirty="0" smtClean="0"/>
              <a:t>       </a:t>
            </a:r>
            <a:endParaRPr lang="en-US" dirty="0" smtClean="0"/>
          </a:p>
          <a:p>
            <a:pPr marL="457200" indent="-317500">
              <a:buSzPts val="1400"/>
            </a:pPr>
            <a:r>
              <a:rPr lang="en-US" dirty="0" smtClean="0"/>
              <a:t>      The Indian automobile industry is going through a deep structural slowdown and the COVID-19 pandemic has further impacted the sector pushing it back by many years, SIAM President Kenichi </a:t>
            </a:r>
            <a:r>
              <a:rPr lang="en-US" dirty="0" err="1" smtClean="0"/>
              <a:t>Ayukawa</a:t>
            </a:r>
            <a:r>
              <a:rPr lang="en-US" dirty="0" smtClean="0"/>
              <a:t> said on Wednesday. Speaking at industry body SIAM's 61st Annual Convention, </a:t>
            </a:r>
            <a:r>
              <a:rPr lang="en-US" dirty="0" err="1" smtClean="0"/>
              <a:t>Ayukawa</a:t>
            </a:r>
            <a:r>
              <a:rPr lang="en-US" dirty="0" smtClean="0"/>
              <a:t> noted that all auto segments like passenger vehicles and two-wheelers have witnessed a drastic drop in growth rates over the last 5-10 years.</a:t>
            </a:r>
            <a:br>
              <a:rPr lang="en-US" dirty="0" smtClean="0"/>
            </a:br>
            <a:r>
              <a:rPr lang="en-US" dirty="0" smtClean="0"/>
              <a:t>Even before COVID started, the Indian automobile Industry was facing a deep structural slowdown</a:t>
            </a:r>
          </a:p>
          <a:p>
            <a:pPr fontAlgn="base"/>
            <a:endParaRPr lang="en-US" dirty="0" smtClean="0"/>
          </a:p>
          <a:p>
            <a:pPr fontAlgn="base"/>
            <a:r>
              <a:rPr lang="en-US" dirty="0" smtClean="0"/>
              <a:t>         Poor build quality has been an ongoing issue with </a:t>
            </a:r>
            <a:r>
              <a:rPr lang="en-US" dirty="0" err="1" smtClean="0"/>
              <a:t>Maruti</a:t>
            </a:r>
            <a:r>
              <a:rPr lang="en-US" dirty="0" smtClean="0"/>
              <a:t> Suzuki cars. The cars barely score any stars at the    Global NCAP testing with the </a:t>
            </a:r>
            <a:r>
              <a:rPr lang="en-US" dirty="0" err="1" smtClean="0"/>
              <a:t>Maruti</a:t>
            </a:r>
            <a:r>
              <a:rPr lang="en-US" dirty="0" smtClean="0"/>
              <a:t> </a:t>
            </a:r>
            <a:r>
              <a:rPr lang="en-US" dirty="0" err="1" smtClean="0"/>
              <a:t>Vitara</a:t>
            </a:r>
            <a:r>
              <a:rPr lang="en-US" dirty="0" smtClean="0"/>
              <a:t> </a:t>
            </a:r>
            <a:r>
              <a:rPr lang="en-US" dirty="0" err="1" smtClean="0"/>
              <a:t>Brezza</a:t>
            </a:r>
            <a:r>
              <a:rPr lang="en-US" dirty="0" smtClean="0"/>
              <a:t> being the only exception in its portfolio that managed to score a   four-star rating. All other cars have scored poorly.</a:t>
            </a:r>
            <a:br>
              <a:rPr lang="en-US" dirty="0" smtClean="0"/>
            </a:br>
            <a:r>
              <a:rPr lang="en-US" dirty="0" smtClean="0"/>
              <a:t/>
            </a:r>
            <a:br>
              <a:rPr lang="en-US" dirty="0" smtClean="0"/>
            </a:br>
            <a:endParaRPr lang="en-US" dirty="0" smtClean="0"/>
          </a:p>
          <a:p>
            <a:pPr marL="457200" lvl="0" indent="-317500" algn="l" rtl="0">
              <a:spcBef>
                <a:spcPts val="0"/>
              </a:spcBef>
              <a:spcAft>
                <a:spcPts val="0"/>
              </a:spcAft>
              <a:buSzPts val="1400"/>
            </a:pPr>
            <a:endParaRPr lang="en-US" dirty="0" smtClean="0"/>
          </a:p>
          <a:p>
            <a:pPr marL="457200" lvl="0" indent="-317500" algn="l" rtl="0">
              <a:spcBef>
                <a:spcPts val="0"/>
              </a:spcBef>
              <a:spcAft>
                <a:spcPts val="0"/>
              </a:spcAft>
              <a:buSzPts val="1400"/>
            </a:pPr>
            <a:endParaRPr lang="en-GB" dirty="0" smtClean="0"/>
          </a:p>
          <a:p>
            <a:pPr marL="457200" lvl="0" indent="-317500" algn="l" rtl="0">
              <a:spcBef>
                <a:spcPts val="0"/>
              </a:spcBef>
              <a:spcAft>
                <a:spcPts val="0"/>
              </a:spcAft>
              <a:buSzPts val="1400"/>
              <a:buChar char="●"/>
            </a:pPr>
            <a:endParaRPr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998484" y="147146"/>
            <a:ext cx="7378567"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0" y="519545"/>
            <a:ext cx="9144000" cy="406262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pPr>
            <a:endParaRPr lang="en-GB" b="1" u="sng" dirty="0" smtClean="0"/>
          </a:p>
          <a:p>
            <a:pPr marL="457200" lvl="0" indent="-317500" algn="l" rtl="0">
              <a:spcBef>
                <a:spcPts val="0"/>
              </a:spcBef>
              <a:spcAft>
                <a:spcPts val="0"/>
              </a:spcAft>
              <a:buSzPts val="1400"/>
            </a:pPr>
            <a:r>
              <a:rPr lang="en-GB" b="1" u="sng" dirty="0" smtClean="0"/>
              <a:t>Lessons learned from </a:t>
            </a:r>
            <a:r>
              <a:rPr lang="en-GB" b="1" u="sng" dirty="0" err="1" smtClean="0"/>
              <a:t>Maruti</a:t>
            </a:r>
            <a:r>
              <a:rPr lang="en-GB" b="1" u="sng" dirty="0" smtClean="0"/>
              <a:t> Suzuki India Ltd:</a:t>
            </a:r>
          </a:p>
          <a:p>
            <a:pPr marL="457200" lvl="0" indent="-317500" algn="l" rtl="0">
              <a:spcBef>
                <a:spcPts val="0"/>
              </a:spcBef>
              <a:spcAft>
                <a:spcPts val="0"/>
              </a:spcAft>
              <a:buSzPts val="1400"/>
            </a:pPr>
            <a:r>
              <a:rPr lang="en-US" dirty="0" smtClean="0"/>
              <a:t>   </a:t>
            </a:r>
          </a:p>
          <a:p>
            <a:pPr marL="457200" lvl="0" indent="-317500">
              <a:buSzPts val="1400"/>
            </a:pPr>
            <a:r>
              <a:rPr lang="en-US" dirty="0" smtClean="0"/>
              <a:t>      </a:t>
            </a:r>
            <a:r>
              <a:rPr lang="en-GB" dirty="0" smtClean="0"/>
              <a:t>       </a:t>
            </a:r>
            <a:endParaRPr lang="en-US" dirty="0" smtClean="0"/>
          </a:p>
          <a:p>
            <a:pPr marL="457200" lvl="0" indent="-317500">
              <a:buSzPts val="1400"/>
            </a:pPr>
            <a:r>
              <a:rPr lang="en-US" dirty="0" smtClean="0"/>
              <a:t>       Companies today increasingly focus on market suppliers and financials while perhaps not investing much in </a:t>
            </a:r>
            <a:r>
              <a:rPr lang="en-US" dirty="0" err="1" smtClean="0"/>
              <a:t>labour</a:t>
            </a:r>
            <a:r>
              <a:rPr lang="en-US" dirty="0" smtClean="0"/>
              <a:t> relations. On top of that, the </a:t>
            </a:r>
            <a:r>
              <a:rPr lang="en-US" dirty="0" err="1" smtClean="0"/>
              <a:t>labour</a:t>
            </a:r>
            <a:r>
              <a:rPr lang="en-US" dirty="0" smtClean="0"/>
              <a:t> laws are not fair and not balanced. They tend to </a:t>
            </a:r>
            <a:r>
              <a:rPr lang="en-US" dirty="0" err="1" smtClean="0"/>
              <a:t>favour</a:t>
            </a:r>
            <a:r>
              <a:rPr lang="en-US" dirty="0" smtClean="0"/>
              <a:t> only one</a:t>
            </a:r>
          </a:p>
          <a:p>
            <a:pPr marL="457200" lvl="0" indent="-317500">
              <a:buSzPts val="1400"/>
            </a:pPr>
            <a:r>
              <a:rPr lang="en-US" dirty="0" smtClean="0"/>
              <a:t>       of the parties — the </a:t>
            </a:r>
            <a:r>
              <a:rPr lang="en-US" dirty="0" err="1" smtClean="0"/>
              <a:t>labour</a:t>
            </a:r>
            <a:r>
              <a:rPr lang="en-US" dirty="0" smtClean="0"/>
              <a:t> force. Once a manufacturing company employs a permanent staff numbering</a:t>
            </a:r>
          </a:p>
          <a:p>
            <a:pPr marL="457200" lvl="0" indent="-317500">
              <a:buSzPts val="1400"/>
            </a:pPr>
            <a:r>
              <a:rPr lang="en-US" dirty="0" smtClean="0"/>
              <a:t>       more than a 100 people, they become bound by the inflexible </a:t>
            </a:r>
            <a:r>
              <a:rPr lang="en-US" dirty="0" err="1" smtClean="0"/>
              <a:t>labour</a:t>
            </a:r>
            <a:r>
              <a:rPr lang="en-US" dirty="0" smtClean="0"/>
              <a:t> laws. The employers cannot fire at will.</a:t>
            </a:r>
          </a:p>
          <a:p>
            <a:pPr fontAlgn="base"/>
            <a:r>
              <a:rPr lang="en-US" dirty="0" smtClean="0"/>
              <a:t>       </a:t>
            </a:r>
          </a:p>
          <a:p>
            <a:pPr fontAlgn="base"/>
            <a:r>
              <a:rPr lang="en-US" dirty="0" smtClean="0"/>
              <a:t>         Before </a:t>
            </a:r>
            <a:r>
              <a:rPr lang="en-US" dirty="0" err="1" smtClean="0"/>
              <a:t>liberalisation</a:t>
            </a:r>
            <a:r>
              <a:rPr lang="en-US" dirty="0" smtClean="0"/>
              <a:t>, the bulk of the </a:t>
            </a:r>
            <a:r>
              <a:rPr lang="en-US" dirty="0" err="1" smtClean="0"/>
              <a:t>labour</a:t>
            </a:r>
            <a:r>
              <a:rPr lang="en-US" dirty="0" smtClean="0"/>
              <a:t> force was made up of permanent workers and a small fraction           was contract workers. But post-</a:t>
            </a:r>
            <a:r>
              <a:rPr lang="en-US" dirty="0" err="1" smtClean="0"/>
              <a:t>liberalisation</a:t>
            </a:r>
            <a:r>
              <a:rPr lang="en-US" dirty="0" smtClean="0"/>
              <a:t>, most manufacturers have opted for contract workers to work around </a:t>
            </a:r>
            <a:r>
              <a:rPr lang="en-US" dirty="0" err="1" smtClean="0"/>
              <a:t>unfavourable</a:t>
            </a:r>
            <a:r>
              <a:rPr lang="en-US" dirty="0" smtClean="0"/>
              <a:t> </a:t>
            </a:r>
            <a:r>
              <a:rPr lang="en-US" dirty="0" err="1" smtClean="0"/>
              <a:t>labour</a:t>
            </a:r>
            <a:r>
              <a:rPr lang="en-US" dirty="0" smtClean="0"/>
              <a:t> laws. Now, almost 50-60 per cent of the </a:t>
            </a:r>
            <a:r>
              <a:rPr lang="en-US" dirty="0" err="1" smtClean="0"/>
              <a:t>labour</a:t>
            </a:r>
            <a:r>
              <a:rPr lang="en-US" dirty="0" smtClean="0"/>
              <a:t> force comprises contracted and temporary workers for manufacturers, hired through contracting agencies.</a:t>
            </a:r>
          </a:p>
          <a:p>
            <a:pPr fontAlgn="base"/>
            <a:r>
              <a:rPr lang="en-US" dirty="0" smtClean="0"/>
              <a:t>These workers get only those benefits that the agencies think is fit to provide.</a:t>
            </a:r>
          </a:p>
          <a:p>
            <a:pPr marL="457200" indent="-317500">
              <a:buSzPts val="1400"/>
            </a:pPr>
            <a:endParaRPr lang="en-US" dirty="0" smtClean="0"/>
          </a:p>
          <a:p>
            <a:pPr marL="457200" lvl="0" indent="-317500" algn="l" rtl="0">
              <a:spcBef>
                <a:spcPts val="0"/>
              </a:spcBef>
              <a:spcAft>
                <a:spcPts val="0"/>
              </a:spcAft>
              <a:buSzPts val="1400"/>
            </a:pPr>
            <a:endParaRPr lang="en-US" dirty="0" smtClean="0"/>
          </a:p>
          <a:p>
            <a:pPr marL="457200" lvl="0" indent="-317500" algn="l" rtl="0">
              <a:spcBef>
                <a:spcPts val="0"/>
              </a:spcBef>
              <a:spcAft>
                <a:spcPts val="0"/>
              </a:spcAft>
              <a:buSzPts val="1400"/>
            </a:pPr>
            <a:endParaRPr lang="en-GB" dirty="0" smtClean="0"/>
          </a:p>
          <a:p>
            <a:pPr marL="457200" lvl="0" indent="-317500" algn="l" rtl="0">
              <a:spcBef>
                <a:spcPts val="0"/>
              </a:spcBef>
              <a:spcAft>
                <a:spcPts val="0"/>
              </a:spcAft>
              <a:buSzPts val="1400"/>
              <a:buChar char="●"/>
            </a:pPr>
            <a:endParaRPr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394855" y="0"/>
            <a:ext cx="8515242" cy="615523"/>
          </a:xfrm>
          <a:prstGeom prst="rect">
            <a:avLst/>
          </a:prstGeom>
          <a:noFill/>
          <a:ln>
            <a:noFill/>
          </a:ln>
        </p:spPr>
        <p:txBody>
          <a:bodyPr spcFirstLastPara="1" wrap="square" lIns="91425" tIns="91425" rIns="91425" bIns="91425" anchor="t" anchorCtr="0">
            <a:spAutoFit/>
          </a:bodyPr>
          <a:lstStyle/>
          <a:p>
            <a:r>
              <a:rPr lang="en-US" dirty="0" smtClean="0"/>
              <a:t/>
            </a:r>
            <a:br>
              <a:rPr lang="en-US" dirty="0" smtClean="0"/>
            </a:br>
            <a:endParaRPr lang="en-US" dirty="0"/>
          </a:p>
        </p:txBody>
      </p:sp>
      <p:sp>
        <p:nvSpPr>
          <p:cNvPr id="110" name="Google Shape;110;p22"/>
          <p:cNvSpPr txBox="1"/>
          <p:nvPr/>
        </p:nvSpPr>
        <p:spPr>
          <a:xfrm>
            <a:off x="0" y="1"/>
            <a:ext cx="9144000" cy="49243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smtClean="0"/>
              <a:t>Part 4:Content creation and </a:t>
            </a:r>
            <a:r>
              <a:rPr lang="en-GB" b="1" dirty="0" err="1" smtClean="0"/>
              <a:t>curation</a:t>
            </a:r>
            <a:r>
              <a:rPr lang="en-GB" b="1" dirty="0" smtClean="0"/>
              <a:t> (Post </a:t>
            </a:r>
            <a:r>
              <a:rPr lang="en-GB" b="1" dirty="0" err="1" smtClean="0"/>
              <a:t>Creation,Designs</a:t>
            </a:r>
            <a:r>
              <a:rPr lang="en-GB" b="1" dirty="0" smtClean="0"/>
              <a:t>/video </a:t>
            </a:r>
            <a:r>
              <a:rPr lang="en-GB" b="1" dirty="0" err="1" smtClean="0"/>
              <a:t>Editing,Ad</a:t>
            </a:r>
            <a:r>
              <a:rPr lang="en-GB" b="1" dirty="0" smtClean="0"/>
              <a:t> campaigns over social media and Email ideation and creation) </a:t>
            </a:r>
          </a:p>
          <a:p>
            <a:pPr marL="0" lvl="0" indent="0" algn="l" rtl="0">
              <a:spcBef>
                <a:spcPts val="0"/>
              </a:spcBef>
              <a:spcAft>
                <a:spcPts val="0"/>
              </a:spcAft>
            </a:pPr>
            <a:endParaRPr lang="en-GB" b="1" dirty="0" smtClean="0"/>
          </a:p>
          <a:p>
            <a:pPr marL="0" lvl="0" indent="0" algn="l" rtl="0">
              <a:spcBef>
                <a:spcPts val="0"/>
              </a:spcBef>
              <a:spcAft>
                <a:spcPts val="0"/>
              </a:spcAft>
            </a:pPr>
            <a:r>
              <a:rPr lang="en-GB" b="1" dirty="0" smtClean="0"/>
              <a:t>Post creation:</a:t>
            </a:r>
            <a:endParaRPr b="1" dirty="0"/>
          </a:p>
          <a:p>
            <a:pPr marL="457200" lvl="0" indent="-317500" algn="l" rtl="0">
              <a:spcBef>
                <a:spcPts val="0"/>
              </a:spcBef>
              <a:spcAft>
                <a:spcPts val="0"/>
              </a:spcAft>
              <a:buSzPts val="1400"/>
              <a:buChar char="●"/>
            </a:pPr>
            <a:r>
              <a:rPr lang="en-GB" b="1" dirty="0"/>
              <a:t>Select Content Categories:</a:t>
            </a:r>
            <a:r>
              <a:rPr lang="en-GB" dirty="0"/>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dirty="0"/>
          </a:p>
          <a:p>
            <a:pPr marL="0" lvl="0" indent="0" algn="l" rtl="0">
              <a:spcBef>
                <a:spcPts val="0"/>
              </a:spcBef>
              <a:spcAft>
                <a:spcPts val="0"/>
              </a:spcAft>
              <a:buNone/>
            </a:pPr>
            <a:endParaRPr dirty="0"/>
          </a:p>
          <a:p>
            <a:pPr lvl="0"/>
            <a:r>
              <a:rPr lang="en-GB" b="1" dirty="0"/>
              <a:t>Format </a:t>
            </a:r>
            <a:r>
              <a:rPr lang="en-GB" b="1" dirty="0" smtClean="0"/>
              <a:t>1-(</a:t>
            </a:r>
            <a:r>
              <a:rPr lang="en-GB" b="1" u="sng" dirty="0" smtClean="0"/>
              <a:t>TRENDING NEWS) </a:t>
            </a:r>
            <a:r>
              <a:rPr lang="en-GB" b="1" u="sng" dirty="0" smtClean="0">
                <a:hlinkClick r:id="rId3"/>
              </a:rPr>
              <a:t>https://youtu.be/i2ypTwZI8gM</a:t>
            </a:r>
            <a:r>
              <a:rPr lang="en-GB" b="1" u="sng" dirty="0" smtClean="0"/>
              <a:t> </a:t>
            </a:r>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b="1" u="sng"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0481" name="Rectangle 1"/>
          <p:cNvSpPr>
            <a:spLocks noChangeArrowheads="1"/>
          </p:cNvSpPr>
          <p:nvPr/>
        </p:nvSpPr>
        <p:spPr bwMode="auto">
          <a:xfrm>
            <a:off x="1278082" y="5998322"/>
            <a:ext cx="7865918" cy="138499"/>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rgbClr val="000000"/>
              </a:solidFill>
              <a:effectLst/>
              <a:latin typeface="Montserrat"/>
              <a:cs typeface="Arial" pitchFamily="34" charset="0"/>
            </a:endParaRPr>
          </a:p>
        </p:txBody>
      </p:sp>
      <p:pic>
        <p:nvPicPr>
          <p:cNvPr id="14" name="Picture 13" descr="20230512021631_best_selling_hatchbacks_1.jpg"/>
          <p:cNvPicPr>
            <a:picLocks noChangeAspect="1"/>
          </p:cNvPicPr>
          <p:nvPr/>
        </p:nvPicPr>
        <p:blipFill>
          <a:blip r:embed="rId4"/>
          <a:stretch>
            <a:fillRect/>
          </a:stretch>
        </p:blipFill>
        <p:spPr>
          <a:xfrm>
            <a:off x="249384" y="2327455"/>
            <a:ext cx="4208319" cy="253548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2"/>
          <p:cNvSpPr txBox="1"/>
          <p:nvPr/>
        </p:nvSpPr>
        <p:spPr>
          <a:xfrm>
            <a:off x="238991" y="-1492701"/>
            <a:ext cx="8457982" cy="29854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smtClean="0"/>
              <a:t> </a:t>
            </a:r>
            <a:endParaRPr b="1" dirty="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lang="en-GB" b="1" u="sng" dirty="0" smtClean="0"/>
          </a:p>
          <a:p>
            <a:pPr marL="0" lvl="0" indent="0" algn="l" rtl="0">
              <a:spcBef>
                <a:spcPts val="0"/>
              </a:spcBef>
              <a:spcAft>
                <a:spcPts val="0"/>
              </a:spcAft>
              <a:buNone/>
            </a:pPr>
            <a:endParaRPr b="1" u="sng"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0481" name="Rectangle 1"/>
          <p:cNvSpPr>
            <a:spLocks noChangeArrowheads="1"/>
          </p:cNvSpPr>
          <p:nvPr/>
        </p:nvSpPr>
        <p:spPr bwMode="auto">
          <a:xfrm>
            <a:off x="1278082" y="5998322"/>
            <a:ext cx="7865918" cy="138499"/>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rgbClr val="000000"/>
              </a:solidFill>
              <a:effectLst/>
              <a:latin typeface="Montserrat"/>
              <a:cs typeface="Arial" pitchFamily="34" charset="0"/>
            </a:endParaRPr>
          </a:p>
        </p:txBody>
      </p:sp>
      <p:sp>
        <p:nvSpPr>
          <p:cNvPr id="11" name="Rectangle 10"/>
          <p:cNvSpPr/>
          <p:nvPr/>
        </p:nvSpPr>
        <p:spPr>
          <a:xfrm>
            <a:off x="207818" y="280556"/>
            <a:ext cx="7980218" cy="7848302"/>
          </a:xfrm>
          <a:prstGeom prst="rect">
            <a:avLst/>
          </a:prstGeom>
        </p:spPr>
        <p:txBody>
          <a:bodyPr wrap="square">
            <a:spAutoFit/>
          </a:bodyPr>
          <a:lstStyle/>
          <a:p>
            <a:pPr marL="400050" indent="-400050">
              <a:buFont typeface="+mj-lt"/>
              <a:buAutoNum type="romanLcPeriod"/>
            </a:pPr>
            <a:r>
              <a:rPr lang="en-US" dirty="0" smtClean="0"/>
              <a:t>New Delhi: </a:t>
            </a:r>
            <a:r>
              <a:rPr lang="en-US" dirty="0" err="1" smtClean="0"/>
              <a:t>Maruti</a:t>
            </a:r>
            <a:r>
              <a:rPr lang="en-US" dirty="0" smtClean="0"/>
              <a:t> Suzuki India Limited recorded a noteworthy domestic sales </a:t>
            </a:r>
            <a:r>
              <a:rPr lang="en-US" dirty="0" err="1" smtClean="0"/>
              <a:t>figu</a:t>
            </a:r>
            <a:r>
              <a:rPr lang="en-US" dirty="0" smtClean="0"/>
              <a:t> . 59,431 units in July 2023, showcasing growth compared to the same period last year.whn the company sold 155,605units.</a:t>
            </a:r>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r>
              <a:rPr lang="en-US" dirty="0" smtClean="0"/>
              <a:t>The overall domestic sales of passengers vehicles (PVs)combined witnessed a substantial </a:t>
            </a:r>
            <a:r>
              <a:rPr lang="en-US" dirty="0" err="1" smtClean="0"/>
              <a:t>increase,reaching</a:t>
            </a:r>
            <a:r>
              <a:rPr lang="en-US" dirty="0" smtClean="0"/>
              <a:t> 152,126units,as opposed to 142,850 units in the corresponding period last </a:t>
            </a:r>
            <a:r>
              <a:rPr lang="en-US" dirty="0" err="1" smtClean="0"/>
              <a:t>year.However,sales</a:t>
            </a:r>
            <a:r>
              <a:rPr lang="en-US" dirty="0" smtClean="0"/>
              <a:t> to other original equipment </a:t>
            </a:r>
            <a:r>
              <a:rPr lang="en-US" dirty="0" err="1" smtClean="0"/>
              <a:t>maufacturers</a:t>
            </a:r>
            <a:r>
              <a:rPr lang="en-US" dirty="0" smtClean="0"/>
              <a:t> (OEMS)experienced a </a:t>
            </a:r>
            <a:r>
              <a:rPr lang="en-US" dirty="0" err="1" smtClean="0"/>
              <a:t>decline,dropping</a:t>
            </a:r>
            <a:r>
              <a:rPr lang="en-US" dirty="0" smtClean="0"/>
              <a:t> to 4,746units from 9,939 units in the same </a:t>
            </a:r>
            <a:r>
              <a:rPr lang="en-US" dirty="0" err="1" smtClean="0"/>
              <a:t>perod</a:t>
            </a:r>
            <a:r>
              <a:rPr lang="en-US" dirty="0" smtClean="0"/>
              <a:t> last </a:t>
            </a:r>
            <a:r>
              <a:rPr lang="en-US" dirty="0" err="1" smtClean="0"/>
              <a:t>year.On</a:t>
            </a:r>
            <a:r>
              <a:rPr lang="en-US" dirty="0" smtClean="0"/>
              <a:t> a positive </a:t>
            </a:r>
            <a:r>
              <a:rPr lang="en-US" dirty="0" err="1" smtClean="0"/>
              <a:t>note,exports</a:t>
            </a:r>
            <a:r>
              <a:rPr lang="en-US" dirty="0" smtClean="0"/>
              <a:t> grew to 22,199 u nits from 20,311 units.</a:t>
            </a:r>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r>
              <a:rPr lang="en-US" dirty="0" smtClean="0"/>
              <a:t>In the </a:t>
            </a:r>
            <a:r>
              <a:rPr lang="en-US" dirty="0" err="1" smtClean="0"/>
              <a:t>Mini+Compact</a:t>
            </a:r>
            <a:r>
              <a:rPr lang="en-US" dirty="0" smtClean="0"/>
              <a:t> </a:t>
            </a:r>
            <a:r>
              <a:rPr lang="en-US" dirty="0" err="1" smtClean="0"/>
              <a:t>segment,encompassing</a:t>
            </a:r>
            <a:r>
              <a:rPr lang="en-US" dirty="0" smtClean="0"/>
              <a:t> models like Mini </a:t>
            </a:r>
            <a:r>
              <a:rPr lang="en-US" dirty="0" err="1" smtClean="0"/>
              <a:t>Alto,S-Presso,Bleno,Celerio,Dzire,Ignis,Swift,Tour</a:t>
            </a:r>
            <a:r>
              <a:rPr lang="en-US" dirty="0" smtClean="0"/>
              <a:t> </a:t>
            </a:r>
            <a:r>
              <a:rPr lang="en-US" dirty="0" err="1" smtClean="0"/>
              <a:t>S,and</a:t>
            </a:r>
            <a:r>
              <a:rPr lang="en-US" dirty="0" smtClean="0"/>
              <a:t> </a:t>
            </a:r>
            <a:r>
              <a:rPr lang="en-US" dirty="0" err="1" smtClean="0"/>
              <a:t>WagonR</a:t>
            </a:r>
            <a:r>
              <a:rPr lang="en-US" dirty="0" smtClean="0"/>
              <a:t> decreased to 76,692 units in </a:t>
            </a:r>
            <a:r>
              <a:rPr lang="en-US" dirty="0" err="1" smtClean="0"/>
              <a:t>july</a:t>
            </a:r>
            <a:r>
              <a:rPr lang="en-US" dirty="0" smtClean="0"/>
              <a:t> 2023,from 2,816 units in </a:t>
            </a:r>
            <a:r>
              <a:rPr lang="en-US" dirty="0" err="1" smtClean="0"/>
              <a:t>july</a:t>
            </a:r>
            <a:r>
              <a:rPr lang="en-US" dirty="0" smtClean="0"/>
              <a:t> 2022</a:t>
            </a:r>
          </a:p>
          <a:p>
            <a:pPr marL="400050" indent="-400050"/>
            <a:r>
              <a:rPr lang="en-US" dirty="0" smtClean="0"/>
              <a:t>.</a:t>
            </a:r>
          </a:p>
          <a:p>
            <a:endParaRPr lang="en-US" dirty="0" smtClean="0"/>
          </a:p>
          <a:p>
            <a:r>
              <a:rPr lang="en-US" dirty="0" smtClean="0"/>
              <a: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
            </a:r>
            <a:br>
              <a:rPr lang="en-US" dirty="0" smtClean="0"/>
            </a:br>
            <a:endParaRPr lang="en-US" dirty="0" smtClean="0"/>
          </a:p>
          <a:p>
            <a:r>
              <a:rPr lang="en-US" dirty="0" smtClean="0"/>
              <a:t>.</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2" y="955965"/>
            <a:ext cx="9061525" cy="66263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dirty="0">
              <a:solidFill>
                <a:srgbClr val="0E101A"/>
              </a:solidFill>
            </a:endParaRPr>
          </a:p>
          <a:p>
            <a:pPr marL="457200" lvl="0" indent="0" rtl="0">
              <a:lnSpc>
                <a:spcPct val="115000"/>
              </a:lnSpc>
              <a:spcBef>
                <a:spcPts val="0"/>
              </a:spcBef>
              <a:spcAft>
                <a:spcPts val="0"/>
              </a:spcAft>
              <a:buNone/>
            </a:pPr>
            <a:r>
              <a:rPr lang="en-GB" sz="1300" b="1" dirty="0" smtClean="0">
                <a:solidFill>
                  <a:srgbClr val="0E101A"/>
                </a:solidFill>
              </a:rPr>
              <a:t>Format  2-(ARTICLE</a:t>
            </a:r>
            <a:r>
              <a:rPr lang="en-GB" sz="1300" b="1" u="sng" dirty="0" smtClean="0">
                <a:solidFill>
                  <a:srgbClr val="0E101A"/>
                </a:solidFill>
              </a:rPr>
              <a:t>)</a:t>
            </a:r>
          </a:p>
          <a:p>
            <a:pPr marL="457200" lvl="0" indent="0" algn="l" rtl="0">
              <a:lnSpc>
                <a:spcPct val="115000"/>
              </a:lnSpc>
              <a:spcBef>
                <a:spcPts val="0"/>
              </a:spcBef>
              <a:spcAft>
                <a:spcPts val="0"/>
              </a:spcAft>
              <a:buNone/>
            </a:pPr>
            <a:r>
              <a:rPr lang="en-GB" sz="1300" dirty="0" smtClean="0">
                <a:solidFill>
                  <a:srgbClr val="0E101A"/>
                </a:solidFill>
              </a:rPr>
              <a:t>In 1989,the </a:t>
            </a:r>
            <a:r>
              <a:rPr lang="en-GB" sz="1300" dirty="0" err="1" smtClean="0">
                <a:solidFill>
                  <a:srgbClr val="0E101A"/>
                </a:solidFill>
              </a:rPr>
              <a:t>maruti</a:t>
            </a:r>
            <a:r>
              <a:rPr lang="en-GB" sz="1300" dirty="0" smtClean="0">
                <a:solidFill>
                  <a:srgbClr val="0E101A"/>
                </a:solidFill>
              </a:rPr>
              <a:t> 1000 introduced and the 970cc, three –box was </a:t>
            </a:r>
            <a:r>
              <a:rPr lang="en-GB" sz="1300" dirty="0" err="1" smtClean="0">
                <a:solidFill>
                  <a:srgbClr val="0E101A"/>
                </a:solidFill>
              </a:rPr>
              <a:t>india’s</a:t>
            </a:r>
            <a:r>
              <a:rPr lang="en-GB" sz="1300" dirty="0" smtClean="0">
                <a:solidFill>
                  <a:srgbClr val="0E101A"/>
                </a:solidFill>
              </a:rPr>
              <a:t> first contemporary </a:t>
            </a:r>
            <a:r>
              <a:rPr lang="en-GB" sz="1300" dirty="0" err="1" smtClean="0">
                <a:solidFill>
                  <a:srgbClr val="0E101A"/>
                </a:solidFill>
              </a:rPr>
              <a:t>sedan.By</a:t>
            </a:r>
            <a:r>
              <a:rPr lang="en-GB" sz="1300" dirty="0" smtClean="0">
                <a:solidFill>
                  <a:srgbClr val="0E101A"/>
                </a:solidFill>
              </a:rPr>
              <a:t> 1991,65 percent of the components in 1991,suzuki increased its stake in </a:t>
            </a:r>
            <a:r>
              <a:rPr lang="en-GB" sz="1300" dirty="0" err="1" smtClean="0">
                <a:solidFill>
                  <a:srgbClr val="0E101A"/>
                </a:solidFill>
              </a:rPr>
              <a:t>Maruti</a:t>
            </a:r>
            <a:r>
              <a:rPr lang="en-GB" sz="1300" dirty="0" smtClean="0">
                <a:solidFill>
                  <a:srgbClr val="0E101A"/>
                </a:solidFill>
              </a:rPr>
              <a:t> to </a:t>
            </a:r>
            <a:r>
              <a:rPr lang="en-GB" sz="1300" dirty="0" err="1" smtClean="0">
                <a:solidFill>
                  <a:srgbClr val="0E101A"/>
                </a:solidFill>
              </a:rPr>
              <a:t>percent,making</a:t>
            </a:r>
            <a:r>
              <a:rPr lang="en-GB" sz="1300" dirty="0" smtClean="0">
                <a:solidFill>
                  <a:srgbClr val="0E101A"/>
                </a:solidFill>
              </a:rPr>
              <a:t> the company a 50-50 joint venture with the government of </a:t>
            </a:r>
            <a:r>
              <a:rPr lang="en-GB" sz="1300" dirty="0" err="1" smtClean="0">
                <a:solidFill>
                  <a:srgbClr val="0E101A"/>
                </a:solidFill>
              </a:rPr>
              <a:t>india</a:t>
            </a:r>
            <a:r>
              <a:rPr lang="en-GB" sz="1300" dirty="0" smtClean="0">
                <a:solidFill>
                  <a:srgbClr val="0E101A"/>
                </a:solidFill>
              </a:rPr>
              <a:t> as the other stakeholder .</a:t>
            </a:r>
          </a:p>
          <a:p>
            <a:pPr marL="457200" lvl="0" indent="0" algn="l" rtl="0">
              <a:lnSpc>
                <a:spcPct val="115000"/>
              </a:lnSpc>
              <a:spcBef>
                <a:spcPts val="0"/>
              </a:spcBef>
              <a:spcAft>
                <a:spcPts val="0"/>
              </a:spcAft>
              <a:buNone/>
            </a:pPr>
            <a:endParaRPr lang="en-GB" sz="1300" dirty="0" smtClean="0">
              <a:solidFill>
                <a:srgbClr val="0E101A"/>
              </a:solidFill>
            </a:endParaRPr>
          </a:p>
          <a:p>
            <a:pPr marL="457200" lvl="0" indent="0" algn="l" rtl="0">
              <a:lnSpc>
                <a:spcPct val="115000"/>
              </a:lnSpc>
              <a:spcBef>
                <a:spcPts val="0"/>
              </a:spcBef>
              <a:spcAft>
                <a:spcPts val="0"/>
              </a:spcAft>
              <a:buNone/>
            </a:pPr>
            <a:r>
              <a:rPr lang="en-GB" sz="1300" dirty="0" smtClean="0">
                <a:solidFill>
                  <a:srgbClr val="0E101A"/>
                </a:solidFill>
              </a:rPr>
              <a:t>In 1993,the zen,a993cc engine hatchback was launched was in 1994 the 1,298cc Esteem sedan was  introduced.</a:t>
            </a:r>
          </a:p>
          <a:p>
            <a:pPr marL="457200" lvl="0" indent="0" algn="l" rtl="0">
              <a:lnSpc>
                <a:spcPct val="115000"/>
              </a:lnSpc>
              <a:spcBef>
                <a:spcPts val="0"/>
              </a:spcBef>
              <a:spcAft>
                <a:spcPts val="0"/>
              </a:spcAft>
              <a:buNone/>
            </a:pPr>
            <a:r>
              <a:rPr lang="en-GB" sz="1300" dirty="0" err="1" smtClean="0">
                <a:solidFill>
                  <a:srgbClr val="0E101A"/>
                </a:solidFill>
              </a:rPr>
              <a:t>Maruti</a:t>
            </a:r>
            <a:r>
              <a:rPr lang="en-GB" sz="1300" dirty="0" smtClean="0">
                <a:solidFill>
                  <a:srgbClr val="0E101A"/>
                </a:solidFill>
              </a:rPr>
              <a:t> produced its 1 millionth vehicle since the commencement of production in 1994. </a:t>
            </a:r>
            <a:r>
              <a:rPr lang="en-GB" sz="1300" dirty="0" err="1" smtClean="0">
                <a:solidFill>
                  <a:srgbClr val="0E101A"/>
                </a:solidFill>
              </a:rPr>
              <a:t>Maruti’s</a:t>
            </a:r>
            <a:r>
              <a:rPr lang="en-GB" sz="1300" dirty="0" smtClean="0">
                <a:solidFill>
                  <a:srgbClr val="0E101A"/>
                </a:solidFill>
              </a:rPr>
              <a:t> second plant was opened with an annual capacity reaching 200,000 </a:t>
            </a:r>
            <a:r>
              <a:rPr lang="en-GB" sz="1300" dirty="0" err="1" smtClean="0">
                <a:solidFill>
                  <a:srgbClr val="0E101A"/>
                </a:solidFill>
              </a:rPr>
              <a:t>units.Maruti</a:t>
            </a:r>
            <a:r>
              <a:rPr lang="en-GB" sz="1300" dirty="0" smtClean="0">
                <a:solidFill>
                  <a:srgbClr val="0E101A"/>
                </a:solidFill>
              </a:rPr>
              <a:t> launched a 24-hour emergency on –road vehicle </a:t>
            </a:r>
          </a:p>
          <a:p>
            <a:pPr marL="457200" lvl="0" indent="0" algn="l" rtl="0">
              <a:lnSpc>
                <a:spcPct val="115000"/>
              </a:lnSpc>
              <a:spcBef>
                <a:spcPts val="0"/>
              </a:spcBef>
              <a:spcAft>
                <a:spcPts val="0"/>
              </a:spcAft>
              <a:buNone/>
            </a:pPr>
            <a:r>
              <a:rPr lang="en-GB" sz="1300" dirty="0" smtClean="0">
                <a:solidFill>
                  <a:srgbClr val="0E101A"/>
                </a:solidFill>
              </a:rPr>
              <a:t> </a:t>
            </a:r>
            <a:r>
              <a:rPr lang="en-GB" sz="1300" dirty="0" err="1" smtClean="0">
                <a:solidFill>
                  <a:srgbClr val="0E101A"/>
                </a:solidFill>
              </a:rPr>
              <a:t>service.In</a:t>
            </a:r>
            <a:r>
              <a:rPr lang="en-GB" sz="1300" dirty="0" smtClean="0">
                <a:solidFill>
                  <a:srgbClr val="0E101A"/>
                </a:solidFill>
              </a:rPr>
              <a:t> 1998,the new </a:t>
            </a:r>
            <a:r>
              <a:rPr lang="en-GB" sz="1300" dirty="0" err="1" smtClean="0">
                <a:solidFill>
                  <a:srgbClr val="0E101A"/>
                </a:solidFill>
              </a:rPr>
              <a:t>Maruti</a:t>
            </a:r>
            <a:r>
              <a:rPr lang="en-GB" sz="1300" dirty="0" smtClean="0">
                <a:solidFill>
                  <a:srgbClr val="0E101A"/>
                </a:solidFill>
              </a:rPr>
              <a:t> 800 was </a:t>
            </a:r>
            <a:r>
              <a:rPr lang="en-GB" sz="1300" dirty="0" err="1" smtClean="0">
                <a:solidFill>
                  <a:srgbClr val="0E101A"/>
                </a:solidFill>
              </a:rPr>
              <a:t>released,being</a:t>
            </a:r>
            <a:r>
              <a:rPr lang="en-GB" sz="1300" dirty="0" smtClean="0">
                <a:solidFill>
                  <a:srgbClr val="0E101A"/>
                </a:solidFill>
              </a:rPr>
              <a:t> the first change in design since 1986.Zen,D a 1,527 cc diesel </a:t>
            </a:r>
            <a:r>
              <a:rPr lang="en-GB" sz="1300" dirty="0" err="1" smtClean="0">
                <a:solidFill>
                  <a:srgbClr val="0E101A"/>
                </a:solidFill>
              </a:rPr>
              <a:t>hatchback,Maruti’s</a:t>
            </a:r>
            <a:r>
              <a:rPr lang="en-GB" sz="1300" dirty="0" smtClean="0">
                <a:solidFill>
                  <a:srgbClr val="0E101A"/>
                </a:solidFill>
              </a:rPr>
              <a:t> first diesel vehicle ,and a redesigned </a:t>
            </a:r>
            <a:r>
              <a:rPr lang="en-GB" sz="1300" dirty="0" err="1" smtClean="0">
                <a:solidFill>
                  <a:srgbClr val="0E101A"/>
                </a:solidFill>
              </a:rPr>
              <a:t>owni</a:t>
            </a:r>
            <a:r>
              <a:rPr lang="en-GB" sz="1300" dirty="0" smtClean="0">
                <a:solidFill>
                  <a:srgbClr val="0E101A"/>
                </a:solidFill>
              </a:rPr>
              <a:t> were </a:t>
            </a:r>
            <a:r>
              <a:rPr lang="en-GB" sz="1300" dirty="0" err="1" smtClean="0">
                <a:solidFill>
                  <a:srgbClr val="0E101A"/>
                </a:solidFill>
              </a:rPr>
              <a:t>introduced.In</a:t>
            </a:r>
            <a:r>
              <a:rPr lang="en-GB" sz="1300" dirty="0" smtClean="0">
                <a:solidFill>
                  <a:srgbClr val="0E101A"/>
                </a:solidFill>
              </a:rPr>
              <a:t> 1999,the 1.6- litre </a:t>
            </a:r>
            <a:r>
              <a:rPr lang="en-GB" sz="1300" dirty="0" err="1" smtClean="0">
                <a:solidFill>
                  <a:srgbClr val="0E101A"/>
                </a:solidFill>
              </a:rPr>
              <a:t>Maruti</a:t>
            </a:r>
            <a:r>
              <a:rPr lang="en-GB" sz="1300" dirty="0" smtClean="0">
                <a:solidFill>
                  <a:srgbClr val="0E101A"/>
                </a:solidFill>
              </a:rPr>
              <a:t> </a:t>
            </a:r>
            <a:r>
              <a:rPr lang="en-GB" sz="1300" dirty="0" err="1" smtClean="0">
                <a:solidFill>
                  <a:srgbClr val="0E101A"/>
                </a:solidFill>
              </a:rPr>
              <a:t>baleno</a:t>
            </a:r>
            <a:r>
              <a:rPr lang="en-GB" sz="1300" dirty="0" smtClean="0">
                <a:solidFill>
                  <a:srgbClr val="0E101A"/>
                </a:solidFill>
              </a:rPr>
              <a:t> three-box sedan and </a:t>
            </a:r>
            <a:r>
              <a:rPr lang="en-GB" sz="1300" dirty="0" err="1" smtClean="0">
                <a:solidFill>
                  <a:srgbClr val="0E101A"/>
                </a:solidFill>
              </a:rPr>
              <a:t>and</a:t>
            </a:r>
            <a:r>
              <a:rPr lang="en-GB" sz="1300" dirty="0" smtClean="0">
                <a:solidFill>
                  <a:srgbClr val="0E101A"/>
                </a:solidFill>
              </a:rPr>
              <a:t> wagon R were also launched.</a:t>
            </a: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p:txBody>
      </p:sp>
      <p:sp>
        <p:nvSpPr>
          <p:cNvPr id="117" name="Google Shape;117;p23"/>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a:t>
            </a:r>
            <a:r>
              <a:rPr lang="en-GB" b="1" dirty="0" err="1">
                <a:solidFill>
                  <a:srgbClr val="434343"/>
                </a:solidFill>
              </a:rPr>
              <a:t>Curation</a:t>
            </a:r>
            <a:r>
              <a:rPr lang="en-GB" b="1" dirty="0">
                <a:solidFill>
                  <a:srgbClr val="434343"/>
                </a:solidFill>
              </a:rPr>
              <a:t> (Post creations, Designs/Video Editing, Ad Campaigns over Social Media and Email Ideation and Creation) </a:t>
            </a:r>
            <a:endParaRPr dirty="0"/>
          </a:p>
        </p:txBody>
      </p:sp>
      <p:pic>
        <p:nvPicPr>
          <p:cNvPr id="5" name="Picture 4" descr="maruti-car-first-delivery-1983-600x300.jpg"/>
          <p:cNvPicPr>
            <a:picLocks noChangeAspect="1"/>
          </p:cNvPicPr>
          <p:nvPr/>
        </p:nvPicPr>
        <p:blipFill>
          <a:blip r:embed="rId3"/>
          <a:stretch>
            <a:fillRect/>
          </a:stretch>
        </p:blipFill>
        <p:spPr>
          <a:xfrm>
            <a:off x="5642265" y="3575512"/>
            <a:ext cx="3032067" cy="151603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280557" y="924792"/>
            <a:ext cx="8676409" cy="34055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dirty="0">
              <a:solidFill>
                <a:srgbClr val="0E101A"/>
              </a:solidFill>
            </a:endParaRPr>
          </a:p>
          <a:p>
            <a:pPr marL="457200" lvl="0" indent="0" algn="l" rtl="0">
              <a:lnSpc>
                <a:spcPct val="115000"/>
              </a:lnSpc>
              <a:spcBef>
                <a:spcPts val="0"/>
              </a:spcBef>
              <a:spcAft>
                <a:spcPts val="0"/>
              </a:spcAft>
              <a:buNone/>
            </a:pPr>
            <a:r>
              <a:rPr lang="en-GB" sz="1300" b="1" dirty="0" smtClean="0">
                <a:solidFill>
                  <a:srgbClr val="0E101A"/>
                </a:solidFill>
              </a:rPr>
              <a:t>Format 3-(</a:t>
            </a:r>
            <a:r>
              <a:rPr lang="en-GB" sz="1300" b="1" u="sng" dirty="0" smtClean="0">
                <a:solidFill>
                  <a:srgbClr val="0E101A"/>
                </a:solidFill>
              </a:rPr>
              <a:t>PRODUCT PAGE)</a:t>
            </a: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endParaRPr lang="en-GB" sz="1300" b="1" u="sng" dirty="0" smtClean="0">
              <a:solidFill>
                <a:srgbClr val="0E101A"/>
              </a:solidFill>
            </a:endParaRPr>
          </a:p>
          <a:p>
            <a:pPr marL="457200" lvl="0" indent="0" algn="l" rtl="0">
              <a:lnSpc>
                <a:spcPct val="115000"/>
              </a:lnSpc>
              <a:spcBef>
                <a:spcPts val="0"/>
              </a:spcBef>
              <a:spcAft>
                <a:spcPts val="0"/>
              </a:spcAft>
              <a:buNone/>
            </a:pPr>
            <a:r>
              <a:rPr lang="en-GB" sz="1300" u="sng" dirty="0" smtClean="0">
                <a:solidFill>
                  <a:srgbClr val="0E101A"/>
                </a:solidFill>
              </a:rPr>
              <a:t> </a:t>
            </a:r>
            <a:endParaRPr sz="1300" u="sng" dirty="0">
              <a:solidFill>
                <a:srgbClr val="0E101A"/>
              </a:solidFill>
            </a:endParaRPr>
          </a:p>
        </p:txBody>
      </p:sp>
      <p:sp>
        <p:nvSpPr>
          <p:cNvPr id="117" name="Google Shape;117;p23"/>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5" name="Rectangle 4"/>
          <p:cNvSpPr/>
          <p:nvPr/>
        </p:nvSpPr>
        <p:spPr>
          <a:xfrm>
            <a:off x="207819" y="1496292"/>
            <a:ext cx="8655627" cy="6340197"/>
          </a:xfrm>
          <a:prstGeom prst="rect">
            <a:avLst/>
          </a:prstGeom>
        </p:spPr>
        <p:txBody>
          <a:bodyPr wrap="square">
            <a:spAutoFit/>
          </a:bodyPr>
          <a:lstStyle/>
          <a:p>
            <a:r>
              <a:rPr lang="en-US" dirty="0" err="1" smtClean="0"/>
              <a:t>Maruti</a:t>
            </a:r>
            <a:r>
              <a:rPr lang="en-US" dirty="0" smtClean="0"/>
              <a:t> Suzuki's product range extends from entry level small cars like Alto 800, Alto K10 to the luxury sedan </a:t>
            </a:r>
            <a:r>
              <a:rPr lang="en-US" dirty="0" err="1" smtClean="0"/>
              <a:t>Ciaz</a:t>
            </a:r>
            <a:r>
              <a:rPr lang="en-US" dirty="0" smtClean="0"/>
              <a:t>. Other activities include facilitation of pre-owned car sales fleet management, car financing                      </a:t>
            </a:r>
          </a:p>
          <a:p>
            <a:r>
              <a:rPr lang="en-US" dirty="0" smtClean="0"/>
              <a:t>                                                                                </a:t>
            </a:r>
          </a:p>
          <a:p>
            <a:r>
              <a:rPr lang="en-US" dirty="0" smtClean="0"/>
              <a:t>                                                                                </a:t>
            </a:r>
          </a:p>
          <a:p>
            <a:r>
              <a:rPr lang="en-US" dirty="0" smtClean="0"/>
              <a:t>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                                                                              </a:t>
            </a:r>
            <a:endParaRPr lang="en-US" dirty="0"/>
          </a:p>
        </p:txBody>
      </p:sp>
      <p:pic>
        <p:nvPicPr>
          <p:cNvPr id="2050" name="Picture 2" descr="https://indiancompanies.in/wp-content/uploads/2021/11/Maruti-SUzuki-INdia-Car-model-with-Launch-year.png"/>
          <p:cNvPicPr>
            <a:picLocks noChangeAspect="1" noChangeArrowheads="1"/>
          </p:cNvPicPr>
          <p:nvPr/>
        </p:nvPicPr>
        <p:blipFill>
          <a:blip r:embed="rId3"/>
          <a:srcRect/>
          <a:stretch>
            <a:fillRect/>
          </a:stretch>
        </p:blipFill>
        <p:spPr bwMode="auto">
          <a:xfrm>
            <a:off x="2" y="2300208"/>
            <a:ext cx="3978221" cy="2660413"/>
          </a:xfrm>
          <a:prstGeom prst="rect">
            <a:avLst/>
          </a:prstGeom>
          <a:noFill/>
        </p:spPr>
      </p:pic>
      <p:pic>
        <p:nvPicPr>
          <p:cNvPr id="2052" name="Picture 4" descr="maruti01.png"/>
          <p:cNvPicPr>
            <a:picLocks noChangeAspect="1" noChangeArrowheads="1"/>
          </p:cNvPicPr>
          <p:nvPr/>
        </p:nvPicPr>
        <p:blipFill>
          <a:blip r:embed="rId4"/>
          <a:srcRect/>
          <a:stretch>
            <a:fillRect/>
          </a:stretch>
        </p:blipFill>
        <p:spPr bwMode="auto">
          <a:xfrm>
            <a:off x="4894731" y="2184425"/>
            <a:ext cx="3443605" cy="2752594"/>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227948" y="1236520"/>
            <a:ext cx="8916052" cy="294539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dirty="0">
              <a:solidFill>
                <a:srgbClr val="0E101A"/>
              </a:solidFill>
            </a:endParaRPr>
          </a:p>
          <a:p>
            <a:pPr marL="457200" lvl="0" indent="0" algn="l" rtl="0">
              <a:lnSpc>
                <a:spcPct val="115000"/>
              </a:lnSpc>
              <a:spcBef>
                <a:spcPts val="0"/>
              </a:spcBef>
              <a:spcAft>
                <a:spcPts val="0"/>
              </a:spcAft>
              <a:buNone/>
            </a:pPr>
            <a:endParaRPr lang="en-GB" sz="1300" dirty="0" smtClean="0">
              <a:solidFill>
                <a:srgbClr val="0E101A"/>
              </a:solidFill>
            </a:endParaRPr>
          </a:p>
          <a:p>
            <a:pPr marL="457200" lvl="0" indent="0" algn="l" rtl="0">
              <a:lnSpc>
                <a:spcPct val="115000"/>
              </a:lnSpc>
              <a:spcBef>
                <a:spcPts val="0"/>
              </a:spcBef>
              <a:spcAft>
                <a:spcPts val="0"/>
              </a:spcAft>
              <a:buNone/>
            </a:pPr>
            <a:endParaRPr lang="en-GB" sz="1300" dirty="0" smtClean="0">
              <a:solidFill>
                <a:srgbClr val="0E101A"/>
              </a:solidFill>
            </a:endParaRPr>
          </a:p>
          <a:p>
            <a:pPr marL="457200" lvl="0" indent="0" algn="l" rtl="0">
              <a:lnSpc>
                <a:spcPct val="115000"/>
              </a:lnSpc>
              <a:spcBef>
                <a:spcPts val="0"/>
              </a:spcBef>
              <a:spcAft>
                <a:spcPts val="0"/>
              </a:spcAft>
              <a:buNone/>
            </a:pPr>
            <a:endParaRPr lang="en-GB" sz="1300" dirty="0" smtClean="0">
              <a:solidFill>
                <a:srgbClr val="0E101A"/>
              </a:solidFill>
            </a:endParaRPr>
          </a:p>
          <a:p>
            <a:pPr marL="457200" lvl="0" indent="0" algn="l" rtl="0">
              <a:lnSpc>
                <a:spcPct val="115000"/>
              </a:lnSpc>
              <a:spcBef>
                <a:spcPts val="0"/>
              </a:spcBef>
              <a:spcAft>
                <a:spcPts val="0"/>
              </a:spcAft>
              <a:buNone/>
            </a:pPr>
            <a:endParaRPr lang="en-GB" sz="1300" dirty="0" smtClean="0">
              <a:solidFill>
                <a:srgbClr val="0E101A"/>
              </a:solidFill>
            </a:endParaRPr>
          </a:p>
          <a:p>
            <a:pPr marL="457200" lvl="0" indent="0" algn="l" rtl="0">
              <a:lnSpc>
                <a:spcPct val="115000"/>
              </a:lnSpc>
              <a:spcBef>
                <a:spcPts val="0"/>
              </a:spcBef>
              <a:spcAft>
                <a:spcPts val="0"/>
              </a:spcAft>
              <a:buNone/>
            </a:pPr>
            <a:endParaRPr lang="en-GB" sz="1300" dirty="0" smtClean="0">
              <a:solidFill>
                <a:srgbClr val="0E101A"/>
              </a:solidFill>
            </a:endParaRPr>
          </a:p>
          <a:p>
            <a:pPr marL="457200" lvl="0" indent="0" algn="l" rtl="0">
              <a:lnSpc>
                <a:spcPct val="115000"/>
              </a:lnSpc>
              <a:spcBef>
                <a:spcPts val="0"/>
              </a:spcBef>
              <a:spcAft>
                <a:spcPts val="0"/>
              </a:spcAft>
              <a:buNone/>
            </a:pPr>
            <a:endParaRPr lang="en-GB" sz="1300" dirty="0" smtClean="0">
              <a:solidFill>
                <a:srgbClr val="0E101A"/>
              </a:solidFill>
            </a:endParaRPr>
          </a:p>
          <a:p>
            <a:pPr marL="457200" lvl="0" indent="0" algn="l" rtl="0">
              <a:lnSpc>
                <a:spcPct val="115000"/>
              </a:lnSpc>
              <a:spcBef>
                <a:spcPts val="0"/>
              </a:spcBef>
              <a:spcAft>
                <a:spcPts val="0"/>
              </a:spcAft>
              <a:buNone/>
            </a:pPr>
            <a:endParaRPr lang="en-GB" sz="1300" dirty="0" smtClean="0">
              <a:solidFill>
                <a:srgbClr val="0E101A"/>
              </a:solidFill>
            </a:endParaRPr>
          </a:p>
          <a:p>
            <a:pPr marL="457200" lvl="0" indent="0" algn="l" rtl="0">
              <a:lnSpc>
                <a:spcPct val="115000"/>
              </a:lnSpc>
              <a:spcBef>
                <a:spcPts val="0"/>
              </a:spcBef>
              <a:spcAft>
                <a:spcPts val="0"/>
              </a:spcAft>
              <a:buNone/>
            </a:pPr>
            <a:endParaRPr lang="en-GB" sz="1300" dirty="0" smtClean="0">
              <a:solidFill>
                <a:srgbClr val="0E101A"/>
              </a:solidFill>
            </a:endParaRPr>
          </a:p>
          <a:p>
            <a:pPr marL="457200" lvl="0" indent="0" algn="l" rtl="0">
              <a:lnSpc>
                <a:spcPct val="115000"/>
              </a:lnSpc>
              <a:spcBef>
                <a:spcPts val="0"/>
              </a:spcBef>
              <a:spcAft>
                <a:spcPts val="0"/>
              </a:spcAft>
              <a:buNone/>
            </a:pPr>
            <a:endParaRPr lang="en-GB" sz="1300" dirty="0" smtClean="0">
              <a:solidFill>
                <a:srgbClr val="0E101A"/>
              </a:solidFill>
            </a:endParaRPr>
          </a:p>
          <a:p>
            <a:pPr marL="457200" lvl="0" indent="0" algn="l" rtl="0">
              <a:lnSpc>
                <a:spcPct val="115000"/>
              </a:lnSpc>
              <a:spcBef>
                <a:spcPts val="0"/>
              </a:spcBef>
              <a:spcAft>
                <a:spcPts val="0"/>
              </a:spcAft>
              <a:buNone/>
            </a:pPr>
            <a:endParaRPr lang="en-GB" sz="1300" dirty="0" smtClean="0">
              <a:solidFill>
                <a:srgbClr val="0E101A"/>
              </a:solidFill>
            </a:endParaRPr>
          </a:p>
          <a:p>
            <a:pPr marL="457200" lvl="0" indent="0" algn="l" rtl="0">
              <a:lnSpc>
                <a:spcPct val="115000"/>
              </a:lnSpc>
              <a:spcBef>
                <a:spcPts val="0"/>
              </a:spcBef>
              <a:spcAft>
                <a:spcPts val="0"/>
              </a:spcAft>
              <a:buNone/>
            </a:pPr>
            <a:r>
              <a:rPr lang="en-GB" sz="1300" dirty="0" smtClean="0">
                <a:solidFill>
                  <a:srgbClr val="0E101A"/>
                </a:solidFill>
              </a:rPr>
              <a:t>                                                                                                                            </a:t>
            </a:r>
          </a:p>
        </p:txBody>
      </p:sp>
      <p:sp>
        <p:nvSpPr>
          <p:cNvPr id="117" name="Google Shape;117;p23"/>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a:t>
            </a:r>
            <a:r>
              <a:rPr lang="en-GB" b="1" dirty="0" err="1">
                <a:solidFill>
                  <a:srgbClr val="434343"/>
                </a:solidFill>
              </a:rPr>
              <a:t>Curation</a:t>
            </a:r>
            <a:r>
              <a:rPr lang="en-GB" b="1" dirty="0">
                <a:solidFill>
                  <a:srgbClr val="434343"/>
                </a:solidFill>
              </a:rPr>
              <a:t> (Post creations, Designs/Video Editing, Ad Campaigns over Social Media and Email Ideation and Creation) </a:t>
            </a:r>
            <a:endParaRPr dirty="0"/>
          </a:p>
        </p:txBody>
      </p:sp>
      <p:pic>
        <p:nvPicPr>
          <p:cNvPr id="4100" name="Picture 4" descr="Infographics"/>
          <p:cNvPicPr>
            <a:picLocks noChangeAspect="1" noChangeArrowheads="1"/>
          </p:cNvPicPr>
          <p:nvPr/>
        </p:nvPicPr>
        <p:blipFill>
          <a:blip r:embed="rId3"/>
          <a:srcRect/>
          <a:stretch>
            <a:fillRect/>
          </a:stretch>
        </p:blipFill>
        <p:spPr bwMode="auto">
          <a:xfrm>
            <a:off x="160124" y="1424663"/>
            <a:ext cx="4229747" cy="2378410"/>
          </a:xfrm>
          <a:prstGeom prst="rect">
            <a:avLst/>
          </a:prstGeom>
          <a:noFill/>
        </p:spPr>
      </p:pic>
      <p:pic>
        <p:nvPicPr>
          <p:cNvPr id="4102" name="Picture 6" descr="https://etimg.etb2bimg.com/photo/98450600.cms"/>
          <p:cNvPicPr>
            <a:picLocks noChangeAspect="1" noChangeArrowheads="1"/>
          </p:cNvPicPr>
          <p:nvPr/>
        </p:nvPicPr>
        <p:blipFill>
          <a:blip r:embed="rId4"/>
          <a:srcRect/>
          <a:stretch>
            <a:fillRect/>
          </a:stretch>
        </p:blipFill>
        <p:spPr bwMode="auto">
          <a:xfrm>
            <a:off x="4658128" y="1433944"/>
            <a:ext cx="4226099" cy="236913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322118" y="1454728"/>
            <a:ext cx="8821882" cy="462585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dirty="0">
              <a:solidFill>
                <a:srgbClr val="0E101A"/>
              </a:solidFill>
            </a:endParaRPr>
          </a:p>
          <a:p>
            <a:pPr marL="457200" lvl="0" indent="0" algn="l" rtl="0">
              <a:lnSpc>
                <a:spcPct val="115000"/>
              </a:lnSpc>
              <a:spcBef>
                <a:spcPts val="0"/>
              </a:spcBef>
              <a:spcAft>
                <a:spcPts val="0"/>
              </a:spcAft>
              <a:buNone/>
            </a:pPr>
            <a:r>
              <a:rPr lang="en-GB" sz="1300" dirty="0">
                <a:solidFill>
                  <a:srgbClr val="0E101A"/>
                </a:solidFill>
              </a:rPr>
              <a:t>Utilize the Stories feature on </a:t>
            </a:r>
            <a:r>
              <a:rPr lang="en-GB" sz="1300" dirty="0" err="1">
                <a:solidFill>
                  <a:srgbClr val="0E101A"/>
                </a:solidFill>
              </a:rPr>
              <a:t>Instagram</a:t>
            </a:r>
            <a:r>
              <a:rPr lang="en-GB" sz="1300" dirty="0">
                <a:solidFill>
                  <a:srgbClr val="0E101A"/>
                </a:solidFill>
              </a:rPr>
              <a:t> for three consecutive days. Share behind-the-scenes glimpses, polls, quizzes, or sneak peeks etc to encourage audience participation. Once uploaded use the story highlight feature on </a:t>
            </a:r>
            <a:r>
              <a:rPr lang="en-GB" sz="1300" dirty="0" err="1">
                <a:solidFill>
                  <a:srgbClr val="0E101A"/>
                </a:solidFill>
              </a:rPr>
              <a:t>Instagram</a:t>
            </a:r>
            <a:r>
              <a:rPr lang="en-GB" sz="1300" dirty="0">
                <a:solidFill>
                  <a:srgbClr val="0E101A"/>
                </a:solidFill>
              </a:rPr>
              <a:t> and save the 3 story with an appropriate name for each</a:t>
            </a:r>
            <a:r>
              <a:rPr lang="en-GB" sz="1300" dirty="0" smtClean="0">
                <a:solidFill>
                  <a:srgbClr val="0E101A"/>
                </a:solidFill>
              </a:rPr>
              <a:t>.</a:t>
            </a:r>
          </a:p>
          <a:p>
            <a:r>
              <a:rPr lang="en-GB" sz="1300" b="1" dirty="0" smtClean="0">
                <a:solidFill>
                  <a:srgbClr val="0E101A"/>
                </a:solidFill>
              </a:rPr>
              <a:t>Analysis:</a:t>
            </a:r>
            <a:r>
              <a:rPr lang="en-US" sz="1200" dirty="0" smtClean="0"/>
              <a:t>  </a:t>
            </a:r>
          </a:p>
          <a:p>
            <a:pPr>
              <a:buFont typeface="Wingdings" pitchFamily="2" charset="2"/>
              <a:buChar char="q"/>
            </a:pPr>
            <a:r>
              <a:rPr lang="en-US" sz="1200" dirty="0" smtClean="0"/>
              <a:t> The company's largest shareholder is the Government of India, with a 51% stake.</a:t>
            </a:r>
          </a:p>
          <a:p>
            <a:r>
              <a:rPr lang="en-US" sz="1200" dirty="0" smtClean="0"/>
              <a:t>                    </a:t>
            </a:r>
          </a:p>
          <a:p>
            <a:pPr>
              <a:buFont typeface="Wingdings" pitchFamily="2" charset="2"/>
              <a:buChar char="q"/>
            </a:pPr>
            <a:r>
              <a:rPr lang="en-US" sz="1200" dirty="0" smtClean="0"/>
              <a:t>  Suzuki Motor Corporation of Japan is the second largest shareholder, with a 26% stake.</a:t>
            </a:r>
          </a:p>
          <a:p>
            <a:endParaRPr lang="en-US" sz="1200" dirty="0" smtClean="0"/>
          </a:p>
          <a:p>
            <a:pPr marL="228600" indent="-228600">
              <a:buFont typeface="Wingdings" pitchFamily="2" charset="2"/>
              <a:buChar char="q"/>
            </a:pPr>
            <a:r>
              <a:rPr lang="en-US" sz="1200" dirty="0" smtClean="0"/>
              <a:t>The remaining 23% of the shares are held by the public.</a:t>
            </a:r>
          </a:p>
          <a:p>
            <a:endParaRPr lang="en-US" sz="1200" dirty="0" smtClean="0"/>
          </a:p>
          <a:p>
            <a:pPr>
              <a:buFont typeface="Wingdings" pitchFamily="2" charset="2"/>
              <a:buChar char="q"/>
            </a:pPr>
            <a:r>
              <a:rPr lang="en-US" sz="1200" dirty="0" smtClean="0"/>
              <a:t>   MSIL employs over 40,000 people.</a:t>
            </a:r>
          </a:p>
          <a:p>
            <a:endParaRPr lang="en-US" sz="1200" dirty="0" smtClean="0"/>
          </a:p>
          <a:p>
            <a:pPr>
              <a:buFont typeface="Wingdings" pitchFamily="2" charset="2"/>
              <a:buChar char="q"/>
            </a:pPr>
            <a:r>
              <a:rPr lang="en-US" sz="1200" dirty="0" smtClean="0"/>
              <a:t>   The company's manufacturing plant in </a:t>
            </a:r>
            <a:r>
              <a:rPr lang="en-US" sz="1200" dirty="0" err="1" smtClean="0"/>
              <a:t>Gurgaon</a:t>
            </a:r>
            <a:r>
              <a:rPr lang="en-US" sz="1200" dirty="0" smtClean="0"/>
              <a:t> has a capacity of 2.5 million vehicles per year.</a:t>
            </a:r>
          </a:p>
          <a:p>
            <a:endParaRPr lang="en-US" sz="1200" dirty="0" smtClean="0"/>
          </a:p>
          <a:p>
            <a:pPr>
              <a:buFont typeface="Wingdings" pitchFamily="2" charset="2"/>
              <a:buChar char="q"/>
            </a:pPr>
            <a:r>
              <a:rPr lang="en-US" sz="1200" dirty="0" smtClean="0"/>
              <a:t> The company has a strong focus on safety and has won several awards for its safety features.</a:t>
            </a:r>
          </a:p>
          <a:p>
            <a:endParaRPr lang="en-US" sz="1200" dirty="0" smtClean="0"/>
          </a:p>
          <a:p>
            <a:pPr>
              <a:buFont typeface="Wingdings" pitchFamily="2" charset="2"/>
              <a:buChar char="q"/>
            </a:pPr>
            <a:r>
              <a:rPr lang="en-US" sz="1200" dirty="0" smtClean="0"/>
              <a:t> MSIL's research and development center in </a:t>
            </a:r>
            <a:r>
              <a:rPr lang="en-US" sz="1200" dirty="0" err="1" smtClean="0"/>
              <a:t>Manesar</a:t>
            </a:r>
            <a:r>
              <a:rPr lang="en-US" sz="1200" dirty="0" smtClean="0"/>
              <a:t> is one of the largest in India.</a:t>
            </a:r>
          </a:p>
          <a:p>
            <a:pPr marL="457200" lvl="0" indent="0" algn="l" rtl="0">
              <a:lnSpc>
                <a:spcPct val="115000"/>
              </a:lnSpc>
              <a:spcBef>
                <a:spcPts val="0"/>
              </a:spcBef>
              <a:spcAft>
                <a:spcPts val="0"/>
              </a:spcAft>
              <a:buNone/>
            </a:pPr>
            <a:endParaRPr lang="en-GB" sz="1300" b="1" dirty="0" smtClean="0">
              <a:solidFill>
                <a:srgbClr val="0E101A"/>
              </a:solidFill>
            </a:endParaRPr>
          </a:p>
          <a:p>
            <a:pPr marL="457200" lvl="0" indent="0" algn="l" rtl="0">
              <a:lnSpc>
                <a:spcPct val="115000"/>
              </a:lnSpc>
              <a:spcBef>
                <a:spcPts val="0"/>
              </a:spcBef>
              <a:spcAft>
                <a:spcPts val="0"/>
              </a:spcAft>
              <a:buNone/>
            </a:pPr>
            <a:r>
              <a:rPr lang="en-GB" sz="1300" dirty="0">
                <a:solidFill>
                  <a:srgbClr val="0E101A"/>
                </a:solidFill>
              </a:rPr>
              <a:t/>
            </a:r>
            <a:br>
              <a:rPr lang="en-GB" sz="1300" dirty="0">
                <a:solidFill>
                  <a:srgbClr val="0E101A"/>
                </a:solidFill>
              </a:rPr>
            </a:br>
            <a:r>
              <a:rPr lang="en-GB" sz="1300" dirty="0">
                <a:solidFill>
                  <a:srgbClr val="0E101A"/>
                </a:solidFill>
              </a:rPr>
              <a:t/>
            </a:r>
            <a:br>
              <a:rPr lang="en-GB" sz="1300" dirty="0">
                <a:solidFill>
                  <a:srgbClr val="0E101A"/>
                </a:solidFill>
              </a:rPr>
            </a:br>
            <a:endParaRPr sz="1300" dirty="0">
              <a:solidFill>
                <a:srgbClr val="0E101A"/>
              </a:solidFill>
            </a:endParaRPr>
          </a:p>
        </p:txBody>
      </p:sp>
      <p:sp>
        <p:nvSpPr>
          <p:cNvPr id="116" name="Google Shape;116;p23"/>
          <p:cNvSpPr txBox="1"/>
          <p:nvPr/>
        </p:nvSpPr>
        <p:spPr>
          <a:xfrm>
            <a:off x="716975" y="883228"/>
            <a:ext cx="7680859" cy="111335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err="1">
                <a:solidFill>
                  <a:srgbClr val="434343"/>
                </a:solidFill>
              </a:rPr>
              <a:t>Instagram</a:t>
            </a:r>
            <a:r>
              <a:rPr lang="en-GB" sz="2900" b="1" dirty="0">
                <a:solidFill>
                  <a:srgbClr val="434343"/>
                </a:solidFill>
              </a:rPr>
              <a:t> Story</a:t>
            </a:r>
            <a:endParaRPr sz="2900" b="1" dirty="0">
              <a:solidFill>
                <a:srgbClr val="434343"/>
              </a:solidFill>
            </a:endParaRPr>
          </a:p>
          <a:p>
            <a:pPr marL="0" lvl="0" indent="0" algn="l" rtl="0">
              <a:spcBef>
                <a:spcPts val="0"/>
              </a:spcBef>
              <a:spcAft>
                <a:spcPts val="0"/>
              </a:spcAft>
              <a:buNone/>
            </a:pPr>
            <a:endParaRPr sz="2700" dirty="0"/>
          </a:p>
        </p:txBody>
      </p:sp>
      <p:sp>
        <p:nvSpPr>
          <p:cNvPr id="117" name="Google Shape;117;p23"/>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a:t>
            </a:r>
            <a:r>
              <a:rPr lang="en-GB" b="1" dirty="0" err="1">
                <a:solidFill>
                  <a:srgbClr val="434343"/>
                </a:solidFill>
              </a:rPr>
              <a:t>Curation</a:t>
            </a:r>
            <a:r>
              <a:rPr lang="en-GB" b="1" dirty="0">
                <a:solidFill>
                  <a:srgbClr val="434343"/>
                </a:solidFill>
              </a:rPr>
              <a:t> (Post creations, Designs/Video Editing, Ad Campaigns over Social Media and Email Ideation and Creation) </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176945"/>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a:t>
            </a:r>
            <a:r>
              <a:rPr lang="en-GB" b="1" dirty="0" err="1">
                <a:solidFill>
                  <a:srgbClr val="434343"/>
                </a:solidFill>
              </a:rPr>
              <a:t>Curation</a:t>
            </a:r>
            <a:r>
              <a:rPr lang="en-GB" b="1" dirty="0">
                <a:solidFill>
                  <a:srgbClr val="434343"/>
                </a:solidFill>
              </a:rPr>
              <a:t> (Post creations, Designs/Video Editing, Ad Campaigns over Social Media and Email Ideation and Creation) </a:t>
            </a:r>
            <a:endParaRPr dirty="0"/>
          </a:p>
        </p:txBody>
      </p:sp>
      <p:pic>
        <p:nvPicPr>
          <p:cNvPr id="5" name="Picture 4" descr="Screenshot_20230804_140425.jpg"/>
          <p:cNvPicPr>
            <a:picLocks noChangeAspect="1"/>
          </p:cNvPicPr>
          <p:nvPr/>
        </p:nvPicPr>
        <p:blipFill>
          <a:blip r:embed="rId3"/>
          <a:stretch>
            <a:fillRect/>
          </a:stretch>
        </p:blipFill>
        <p:spPr>
          <a:xfrm>
            <a:off x="6558844" y="903112"/>
            <a:ext cx="2336800" cy="4240389"/>
          </a:xfrm>
          <a:prstGeom prst="rect">
            <a:avLst/>
          </a:prstGeom>
        </p:spPr>
      </p:pic>
      <p:pic>
        <p:nvPicPr>
          <p:cNvPr id="6" name="Picture 5" descr="Screenshot_20230804_140422.jpg"/>
          <p:cNvPicPr>
            <a:picLocks noChangeAspect="1"/>
          </p:cNvPicPr>
          <p:nvPr/>
        </p:nvPicPr>
        <p:blipFill>
          <a:blip r:embed="rId4"/>
          <a:stretch>
            <a:fillRect/>
          </a:stretch>
        </p:blipFill>
        <p:spPr>
          <a:xfrm>
            <a:off x="282224" y="914400"/>
            <a:ext cx="2551289" cy="42291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a:t>
            </a:r>
            <a:r>
              <a:rPr lang="en-GB" b="1" dirty="0" err="1">
                <a:solidFill>
                  <a:srgbClr val="434343"/>
                </a:solidFill>
              </a:rPr>
              <a:t>Curation</a:t>
            </a:r>
            <a:r>
              <a:rPr lang="en-GB" b="1" dirty="0">
                <a:solidFill>
                  <a:srgbClr val="434343"/>
                </a:solidFill>
              </a:rPr>
              <a:t> (Post creations, Designs/Video Editing, Ad Campaigns over Social Media and Email Ideation and Creation) </a:t>
            </a:r>
            <a:endParaRPr dirty="0"/>
          </a:p>
        </p:txBody>
      </p:sp>
      <p:sp>
        <p:nvSpPr>
          <p:cNvPr id="123" name="Google Shape;123;p24"/>
          <p:cNvSpPr txBox="1"/>
          <p:nvPr/>
        </p:nvSpPr>
        <p:spPr>
          <a:xfrm>
            <a:off x="478200" y="1849251"/>
            <a:ext cx="8187600" cy="25545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a:p>
            <a:pPr marL="457200" lvl="0" indent="-317500" algn="l" rtl="0">
              <a:spcBef>
                <a:spcPts val="0"/>
              </a:spcBef>
              <a:spcAft>
                <a:spcPts val="0"/>
              </a:spcAft>
              <a:buSzPts val="1400"/>
              <a:buChar char="●"/>
            </a:pPr>
            <a:endParaRPr lang="en-GB" dirty="0" smtClean="0"/>
          </a:p>
        </p:txBody>
      </p:sp>
      <p:pic>
        <p:nvPicPr>
          <p:cNvPr id="5" name="Picture 4" descr="Screenshot_20230804_140645.jpg"/>
          <p:cNvPicPr>
            <a:picLocks noChangeAspect="1"/>
          </p:cNvPicPr>
          <p:nvPr/>
        </p:nvPicPr>
        <p:blipFill>
          <a:blip r:embed="rId3"/>
          <a:stretch>
            <a:fillRect/>
          </a:stretch>
        </p:blipFill>
        <p:spPr>
          <a:xfrm>
            <a:off x="3699097" y="993422"/>
            <a:ext cx="2295304" cy="3980745"/>
          </a:xfrm>
          <a:prstGeom prst="rect">
            <a:avLst/>
          </a:prstGeom>
        </p:spPr>
      </p:pic>
      <p:pic>
        <p:nvPicPr>
          <p:cNvPr id="6" name="Picture 5" descr="Screenshot_20230804_140647.jpg"/>
          <p:cNvPicPr>
            <a:picLocks noChangeAspect="1"/>
          </p:cNvPicPr>
          <p:nvPr/>
        </p:nvPicPr>
        <p:blipFill>
          <a:blip r:embed="rId4"/>
          <a:stretch>
            <a:fillRect/>
          </a:stretch>
        </p:blipFill>
        <p:spPr>
          <a:xfrm>
            <a:off x="6665944" y="1038578"/>
            <a:ext cx="2066189" cy="3935589"/>
          </a:xfrm>
          <a:prstGeom prst="rect">
            <a:avLst/>
          </a:prstGeom>
        </p:spPr>
      </p:pic>
      <p:pic>
        <p:nvPicPr>
          <p:cNvPr id="7" name="Picture 6" descr="Screenshot_20230804_140652.jpg"/>
          <p:cNvPicPr>
            <a:picLocks noChangeAspect="1"/>
          </p:cNvPicPr>
          <p:nvPr/>
        </p:nvPicPr>
        <p:blipFill>
          <a:blip r:embed="rId5"/>
          <a:stretch>
            <a:fillRect/>
          </a:stretch>
        </p:blipFill>
        <p:spPr>
          <a:xfrm>
            <a:off x="802553" y="987482"/>
            <a:ext cx="2087405" cy="39909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724909" y="1"/>
            <a:ext cx="76101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0" name="Google Shape;80;p17"/>
          <p:cNvSpPr txBox="1"/>
          <p:nvPr/>
        </p:nvSpPr>
        <p:spPr>
          <a:xfrm>
            <a:off x="934944" y="882870"/>
            <a:ext cx="7368621" cy="384717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pPr>
            <a:r>
              <a:rPr lang="en-GB" b="1" dirty="0" smtClean="0"/>
              <a:t> Competitor </a:t>
            </a:r>
            <a:r>
              <a:rPr lang="en-GB" b="1" dirty="0"/>
              <a:t>Analysis:</a:t>
            </a:r>
            <a:r>
              <a:rPr lang="en-GB" dirty="0"/>
              <a:t> Select three competitors operating in the same industry or niche as the chosen brand, examine their USPs and online communication.</a:t>
            </a:r>
            <a:endParaRPr dirty="0"/>
          </a:p>
          <a:p>
            <a:pPr marL="0" lvl="0" indent="0" algn="l" rtl="0">
              <a:spcBef>
                <a:spcPts val="0"/>
              </a:spcBef>
              <a:spcAft>
                <a:spcPts val="0"/>
              </a:spcAft>
              <a:buNone/>
            </a:pPr>
            <a:endParaRPr b="1" dirty="0"/>
          </a:p>
          <a:p>
            <a:pPr lvl="0"/>
            <a:r>
              <a:rPr lang="en-GB" b="1" dirty="0" smtClean="0"/>
              <a:t>   Competitor </a:t>
            </a:r>
            <a:r>
              <a:rPr lang="en-GB" b="1" dirty="0"/>
              <a:t>1</a:t>
            </a:r>
            <a:r>
              <a:rPr lang="en-GB" b="1" dirty="0" smtClean="0"/>
              <a:t>:</a:t>
            </a:r>
            <a:r>
              <a:rPr lang="en-US" dirty="0" smtClean="0"/>
              <a:t> Honda is one of the largest manufacturers of automobiles and motorcycles in the world. It is a Japanese multinational company which operates in North America, Asia and Europe. Honda is also known for the manufacture of aircrafts and power equipment.</a:t>
            </a:r>
            <a:endParaRPr b="1" dirty="0"/>
          </a:p>
          <a:p>
            <a:pPr marL="0" lvl="0" indent="0" algn="l" rtl="0">
              <a:spcBef>
                <a:spcPts val="0"/>
              </a:spcBef>
              <a:spcAft>
                <a:spcPts val="0"/>
              </a:spcAft>
              <a:buNone/>
            </a:pPr>
            <a:endParaRPr b="1" dirty="0"/>
          </a:p>
          <a:p>
            <a:pPr lvl="0"/>
            <a:r>
              <a:rPr lang="en-GB" b="1" dirty="0" smtClean="0"/>
              <a:t>   Competitor </a:t>
            </a:r>
            <a:r>
              <a:rPr lang="en-GB" b="1" dirty="0"/>
              <a:t>2</a:t>
            </a:r>
            <a:r>
              <a:rPr lang="en-GB" b="1" dirty="0" smtClean="0"/>
              <a:t>:</a:t>
            </a:r>
            <a:r>
              <a:rPr lang="en-US" dirty="0" smtClean="0"/>
              <a:t> Chevrolet, formally known as Chevrolet Division of General Motors, is an automobile division of American manufacturers General Motors. It was founded in the year of 1911 by Louis Chevrolet and William Durant. It headquarters in Detroit, Michigan, USA with its operation in all parts of the world.</a:t>
            </a:r>
            <a:endParaRPr lang="en-US" b="1" dirty="0"/>
          </a:p>
          <a:p>
            <a:pPr lvl="0"/>
            <a:endParaRPr b="1" dirty="0"/>
          </a:p>
          <a:p>
            <a:pPr lvl="0"/>
            <a:r>
              <a:rPr lang="en-GB" b="1" dirty="0" smtClean="0"/>
              <a:t>  Competitor </a:t>
            </a:r>
            <a:r>
              <a:rPr lang="en-GB" b="1" dirty="0"/>
              <a:t>3</a:t>
            </a:r>
            <a:r>
              <a:rPr lang="en-GB" b="1" dirty="0" smtClean="0"/>
              <a:t>:</a:t>
            </a:r>
            <a:r>
              <a:rPr lang="en-US" dirty="0" smtClean="0"/>
              <a:t> Ford Motor Company is a US based global leader in the automobile manufacturing industry operating both in commercial vehicles and private cars market. The company was established in 1903 by Henry Ford. After more than 100 years, the firm is one of the largest automobile player in the world. </a:t>
            </a:r>
            <a:endParaRPr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23" name="Google Shape;123;p24"/>
          <p:cNvSpPr txBox="1"/>
          <p:nvPr/>
        </p:nvSpPr>
        <p:spPr>
          <a:xfrm>
            <a:off x="575734" y="1467556"/>
            <a:ext cx="8248111" cy="830966"/>
          </a:xfrm>
          <a:prstGeom prst="rect">
            <a:avLst/>
          </a:prstGeom>
          <a:noFill/>
          <a:ln>
            <a:noFill/>
          </a:ln>
        </p:spPr>
        <p:txBody>
          <a:bodyPr spcFirstLastPara="1" wrap="square" lIns="91425" tIns="91425" rIns="91425" bIns="91425" anchor="t" anchorCtr="0">
            <a:spAutoFit/>
          </a:bodyPr>
          <a:lstStyle/>
          <a:p>
            <a:pPr marL="457200" lvl="0" indent="-317500">
              <a:buSzPts val="1400"/>
              <a:buFont typeface="Wingdings" pitchFamily="2" charset="2"/>
              <a:buChar char="§"/>
            </a:pPr>
            <a:r>
              <a:rPr lang="en-GB" dirty="0" smtClean="0"/>
              <a:t>Design </a:t>
            </a:r>
            <a:r>
              <a:rPr lang="en-GB" dirty="0" err="1" smtClean="0"/>
              <a:t>Tools:Familarization</a:t>
            </a:r>
            <a:r>
              <a:rPr lang="en-GB" dirty="0" smtClean="0"/>
              <a:t> (use </a:t>
            </a:r>
            <a:r>
              <a:rPr lang="en-GB" dirty="0" err="1" smtClean="0"/>
              <a:t>Canva</a:t>
            </a:r>
            <a:r>
              <a:rPr lang="en-GB" dirty="0" smtClean="0"/>
              <a:t> for creating visually appealing </a:t>
            </a:r>
            <a:r>
              <a:rPr lang="en-GB" dirty="0" err="1" smtClean="0"/>
              <a:t>graphiiics</a:t>
            </a:r>
            <a:r>
              <a:rPr lang="en-GB" dirty="0" smtClean="0"/>
              <a:t>)</a:t>
            </a:r>
          </a:p>
          <a:p>
            <a:pPr marL="457200" lvl="0" indent="-317500">
              <a:buSzPts val="1400"/>
              <a:buFont typeface="Wingdings" pitchFamily="2" charset="2"/>
              <a:buChar char="§"/>
            </a:pPr>
            <a:r>
              <a:rPr lang="en-GB" b="1" dirty="0" smtClean="0"/>
              <a:t>Video </a:t>
            </a:r>
            <a:r>
              <a:rPr lang="en-GB" b="1" dirty="0" err="1" smtClean="0"/>
              <a:t>Cretion:</a:t>
            </a:r>
            <a:r>
              <a:rPr lang="en-GB" dirty="0" err="1" smtClean="0"/>
              <a:t>Utilize</a:t>
            </a:r>
            <a:r>
              <a:rPr lang="en-GB" dirty="0" smtClean="0"/>
              <a:t> VN or any video editor of your choice to create videos related to the chosen topic.</a:t>
            </a:r>
          </a:p>
        </p:txBody>
      </p:sp>
      <p:sp>
        <p:nvSpPr>
          <p:cNvPr id="124" name="Google Shape;124;p24"/>
          <p:cNvSpPr txBox="1"/>
          <p:nvPr/>
        </p:nvSpPr>
        <p:spPr>
          <a:xfrm>
            <a:off x="541868" y="914402"/>
            <a:ext cx="7891629" cy="91868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800" b="1" dirty="0">
                <a:solidFill>
                  <a:srgbClr val="434343"/>
                </a:solidFill>
              </a:rPr>
              <a:t>Designs/Video Editing</a:t>
            </a:r>
            <a:endParaRPr sz="1800" b="1" dirty="0">
              <a:solidFill>
                <a:srgbClr val="434343"/>
              </a:solidFill>
            </a:endParaRPr>
          </a:p>
          <a:p>
            <a:pPr marL="0" lvl="0" indent="0" algn="l" rtl="0">
              <a:spcBef>
                <a:spcPts val="0"/>
              </a:spcBef>
              <a:spcAft>
                <a:spcPts val="0"/>
              </a:spcAft>
              <a:buNone/>
            </a:pPr>
            <a:endParaRPr sz="2700" dirty="0"/>
          </a:p>
        </p:txBody>
      </p:sp>
      <p:pic>
        <p:nvPicPr>
          <p:cNvPr id="6" name="VN20230802_165611 (1).mp4">
            <a:hlinkClick r:id="" action="ppaction://media"/>
          </p:cNvPr>
          <p:cNvPicPr>
            <a:picLocks noRot="1" noChangeAspect="1"/>
          </p:cNvPicPr>
          <p:nvPr>
            <a:videoFile r:link="rId1"/>
          </p:nvPr>
        </p:nvPicPr>
        <p:blipFill>
          <a:blip r:embed="rId4"/>
          <a:stretch>
            <a:fillRect/>
          </a:stretch>
        </p:blipFill>
        <p:spPr>
          <a:xfrm>
            <a:off x="564445" y="2422173"/>
            <a:ext cx="7811910" cy="257880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23" name="Google Shape;123;p24"/>
          <p:cNvSpPr txBox="1"/>
          <p:nvPr/>
        </p:nvSpPr>
        <p:spPr>
          <a:xfrm>
            <a:off x="553156" y="1490133"/>
            <a:ext cx="8112644"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pPr>
            <a:r>
              <a:rPr lang="en-GB" b="1" dirty="0" smtClean="0"/>
              <a:t>Ad campaign over social media </a:t>
            </a:r>
          </a:p>
          <a:p>
            <a:pPr marL="457200" lvl="0" indent="-317500" algn="l" rtl="0">
              <a:spcBef>
                <a:spcPts val="0"/>
              </a:spcBef>
              <a:spcAft>
                <a:spcPts val="0"/>
              </a:spcAft>
              <a:buSzPts val="1400"/>
            </a:pPr>
            <a:endParaRPr lang="en-GB" b="1" dirty="0" smtClean="0"/>
          </a:p>
          <a:p>
            <a:pPr marL="457200" lvl="0" indent="-317500" algn="l" rtl="0">
              <a:spcBef>
                <a:spcPts val="0"/>
              </a:spcBef>
              <a:spcAft>
                <a:spcPts val="0"/>
              </a:spcAft>
              <a:buSzPts val="1400"/>
            </a:pPr>
            <a:r>
              <a:rPr lang="en-GB" dirty="0" smtClean="0"/>
              <a:t>Come up with 3 Ad campaigns each covering one of the mentioned </a:t>
            </a:r>
            <a:r>
              <a:rPr lang="en-GB" dirty="0" err="1" smtClean="0"/>
              <a:t>goals;brand</a:t>
            </a:r>
            <a:r>
              <a:rPr lang="en-GB" dirty="0" smtClean="0"/>
              <a:t> </a:t>
            </a:r>
            <a:r>
              <a:rPr lang="en-GB" dirty="0" err="1" smtClean="0"/>
              <a:t>awarness,driving</a:t>
            </a:r>
            <a:r>
              <a:rPr lang="en-GB" dirty="0" smtClean="0"/>
              <a:t> website </a:t>
            </a:r>
            <a:r>
              <a:rPr lang="en-GB" dirty="0" err="1" smtClean="0"/>
              <a:t>traffic,or</a:t>
            </a:r>
            <a:r>
              <a:rPr lang="en-GB" dirty="0" smtClean="0"/>
              <a:t> generating leads.</a:t>
            </a:r>
          </a:p>
          <a:p>
            <a:pPr marL="457200" lvl="0" indent="-317500">
              <a:buSzPts val="1400"/>
            </a:pPr>
            <a:r>
              <a:rPr lang="en-GB" dirty="0" smtClean="0">
                <a:hlinkClick r:id="rId3"/>
              </a:rPr>
              <a:t>                                                                        </a:t>
            </a:r>
          </a:p>
          <a:p>
            <a:pPr marL="457200" lvl="0" indent="-317500">
              <a:buSzPts val="1400"/>
            </a:pPr>
            <a:endParaRPr lang="en-GB" dirty="0" smtClean="0">
              <a:hlinkClick r:id="rId3"/>
            </a:endParaRPr>
          </a:p>
          <a:p>
            <a:pPr marL="457200" lvl="0" indent="-317500">
              <a:buSzPts val="1400"/>
            </a:pPr>
            <a:endParaRPr lang="en-GB" dirty="0" smtClean="0">
              <a:hlinkClick r:id="rId3"/>
            </a:endParaRPr>
          </a:p>
          <a:p>
            <a:pPr marL="457200" lvl="0" indent="-317500">
              <a:buSzPts val="1400"/>
            </a:pPr>
            <a:r>
              <a:rPr lang="en-GB" dirty="0" smtClean="0">
                <a:hlinkClick r:id="rId3"/>
              </a:rPr>
              <a:t>https://youtu.be/Im7pyHj-AUs</a:t>
            </a:r>
            <a:r>
              <a:rPr lang="en-GB" dirty="0" smtClean="0"/>
              <a:t> </a:t>
            </a:r>
          </a:p>
          <a:p>
            <a:pPr marL="539750" lvl="0" indent="-400050" algn="l" rtl="0">
              <a:spcBef>
                <a:spcPts val="0"/>
              </a:spcBef>
              <a:spcAft>
                <a:spcPts val="0"/>
              </a:spcAft>
              <a:buSzPts val="1400"/>
              <a:buFont typeface="+mj-lt"/>
              <a:buAutoNum type="romanLcPeriod"/>
            </a:pPr>
            <a:endParaRPr lang="en-GB" b="1" dirty="0" smtClean="0"/>
          </a:p>
        </p:txBody>
      </p:sp>
      <p:sp>
        <p:nvSpPr>
          <p:cNvPr id="124" name="Google Shape;124;p24"/>
          <p:cNvSpPr txBox="1"/>
          <p:nvPr/>
        </p:nvSpPr>
        <p:spPr>
          <a:xfrm>
            <a:off x="2099041" y="936978"/>
            <a:ext cx="7044961"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smtClean="0"/>
              <a:t>           </a:t>
            </a:r>
            <a:r>
              <a:rPr lang="en-US" sz="1600" b="1" dirty="0" smtClean="0"/>
              <a:t>Social Media Ad Campaign</a:t>
            </a:r>
            <a:endParaRPr sz="1600" b="1" dirty="0"/>
          </a:p>
        </p:txBody>
      </p:sp>
      <p:pic>
        <p:nvPicPr>
          <p:cNvPr id="6" name="Picture 5" descr="IMG_20230804_150440 (1).jpg"/>
          <p:cNvPicPr>
            <a:picLocks noChangeAspect="1"/>
          </p:cNvPicPr>
          <p:nvPr/>
        </p:nvPicPr>
        <p:blipFill>
          <a:blip r:embed="rId4"/>
          <a:stretch>
            <a:fillRect/>
          </a:stretch>
        </p:blipFill>
        <p:spPr>
          <a:xfrm>
            <a:off x="4210755" y="2527550"/>
            <a:ext cx="3939823" cy="22772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0" name="Google Shape;130;p25"/>
          <p:cNvSpPr txBox="1"/>
          <p:nvPr/>
        </p:nvSpPr>
        <p:spPr>
          <a:xfrm>
            <a:off x="478200" y="2022526"/>
            <a:ext cx="8187600" cy="2554515"/>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endParaRPr b="1" dirty="0"/>
          </a:p>
          <a:p>
            <a:pPr marL="457200" lvl="0"/>
            <a:r>
              <a:rPr lang="en-GB" dirty="0"/>
              <a:t>Come up with 3 ad campaigns each covering one of the mentioned goals: </a:t>
            </a:r>
            <a:r>
              <a:rPr lang="en-GB" dirty="0">
                <a:solidFill>
                  <a:schemeClr val="dk1"/>
                </a:solidFill>
              </a:rPr>
              <a:t>brand awareness, driving website traffic, or generating leads </a:t>
            </a:r>
            <a:endParaRPr lang="en-GB" dirty="0" smtClean="0">
              <a:solidFill>
                <a:schemeClr val="dk1"/>
              </a:solidFill>
            </a:endParaRPr>
          </a:p>
          <a:p>
            <a:pPr marL="457200" lvl="0"/>
            <a:endParaRPr lang="en-GB" dirty="0" smtClean="0">
              <a:solidFill>
                <a:schemeClr val="dk1"/>
              </a:solidFill>
            </a:endParaRPr>
          </a:p>
          <a:p>
            <a:pPr marL="457200" lvl="0"/>
            <a:endParaRPr lang="en-GB" dirty="0" smtClean="0">
              <a:solidFill>
                <a:schemeClr val="dk1"/>
              </a:solidFill>
            </a:endParaRPr>
          </a:p>
          <a:p>
            <a:pPr marL="457200" lvl="0" indent="0" algn="l" rtl="0">
              <a:spcBef>
                <a:spcPts val="0"/>
              </a:spcBef>
              <a:spcAft>
                <a:spcPts val="0"/>
              </a:spcAft>
              <a:buNone/>
            </a:pPr>
            <a:endParaRPr lang="en-GB" dirty="0" smtClean="0">
              <a:solidFill>
                <a:schemeClr val="dk1"/>
              </a:solidFill>
            </a:endParaRPr>
          </a:p>
          <a:p>
            <a:pPr marL="457200" lvl="0" indent="0" algn="l" rtl="0">
              <a:spcBef>
                <a:spcPts val="0"/>
              </a:spcBef>
              <a:spcAft>
                <a:spcPts val="0"/>
              </a:spcAft>
              <a:buNone/>
            </a:pPr>
            <a:endParaRPr lang="en-GB" dirty="0" smtClean="0">
              <a:solidFill>
                <a:schemeClr val="dk1"/>
              </a:solidFill>
            </a:endParaRPr>
          </a:p>
          <a:p>
            <a:pPr marL="45720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31" name="Google Shape;131;p25"/>
          <p:cNvSpPr txBox="1"/>
          <p:nvPr/>
        </p:nvSpPr>
        <p:spPr>
          <a:xfrm>
            <a:off x="766950" y="1281450"/>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Social Media Ad Campaigns</a:t>
            </a:r>
            <a:endParaRPr sz="2100" b="1">
              <a:solidFill>
                <a:srgbClr val="434343"/>
              </a:solidFill>
            </a:endParaRPr>
          </a:p>
          <a:p>
            <a:pPr marL="0" lvl="0" indent="0" algn="l" rtl="0">
              <a:spcBef>
                <a:spcPts val="0"/>
              </a:spcBef>
              <a:spcAft>
                <a:spcPts val="0"/>
              </a:spcAft>
              <a:buNone/>
            </a:pPr>
            <a:endParaRPr sz="1900"/>
          </a:p>
        </p:txBody>
      </p:sp>
      <p:sp>
        <p:nvSpPr>
          <p:cNvPr id="5" name="Rectangle 4"/>
          <p:cNvSpPr/>
          <p:nvPr/>
        </p:nvSpPr>
        <p:spPr>
          <a:xfrm>
            <a:off x="1501424" y="3033414"/>
            <a:ext cx="4018845" cy="307777"/>
          </a:xfrm>
          <a:prstGeom prst="rect">
            <a:avLst/>
          </a:prstGeom>
        </p:spPr>
        <p:txBody>
          <a:bodyPr wrap="square">
            <a:spAutoFit/>
          </a:bodyPr>
          <a:lstStyle/>
          <a:p>
            <a:r>
              <a:rPr lang="en-US" dirty="0" smtClean="0">
                <a:hlinkClick r:id="rId3"/>
              </a:rPr>
              <a:t>https://youtu.be/YWl63bJvaMk</a:t>
            </a:r>
            <a:r>
              <a:rPr lang="en-US" dirty="0" smtClean="0"/>
              <a:t> </a:t>
            </a:r>
            <a:endParaRPr lang="en-US" dirty="0"/>
          </a:p>
        </p:txBody>
      </p:sp>
      <p:pic>
        <p:nvPicPr>
          <p:cNvPr id="6" name="Picture 5" descr="IMG_20230804_150504 (1).jpg"/>
          <p:cNvPicPr>
            <a:picLocks noChangeAspect="1"/>
          </p:cNvPicPr>
          <p:nvPr/>
        </p:nvPicPr>
        <p:blipFill>
          <a:blip r:embed="rId4"/>
          <a:stretch>
            <a:fillRect/>
          </a:stretch>
        </p:blipFill>
        <p:spPr>
          <a:xfrm>
            <a:off x="4752623" y="2959555"/>
            <a:ext cx="3014131" cy="213594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0" name="Google Shape;130;p25"/>
          <p:cNvSpPr txBox="1"/>
          <p:nvPr/>
        </p:nvSpPr>
        <p:spPr>
          <a:xfrm>
            <a:off x="478200" y="2022526"/>
            <a:ext cx="8187600" cy="2554515"/>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endParaRPr b="1" dirty="0"/>
          </a:p>
          <a:p>
            <a:pPr marL="457200" lvl="0"/>
            <a:r>
              <a:rPr lang="en-GB" dirty="0"/>
              <a:t>Come up with 3 ad campaigns each covering one of the mentioned goals: </a:t>
            </a:r>
            <a:r>
              <a:rPr lang="en-GB" dirty="0">
                <a:solidFill>
                  <a:schemeClr val="dk1"/>
                </a:solidFill>
              </a:rPr>
              <a:t>brand awareness, driving website traffic, or generating leads </a:t>
            </a:r>
            <a:endParaRPr lang="en-GB" dirty="0" smtClean="0">
              <a:solidFill>
                <a:schemeClr val="dk1"/>
              </a:solidFill>
            </a:endParaRPr>
          </a:p>
          <a:p>
            <a:pPr marL="457200" lvl="0"/>
            <a:endParaRPr lang="en-GB" dirty="0" smtClean="0">
              <a:solidFill>
                <a:schemeClr val="dk1"/>
              </a:solidFill>
            </a:endParaRPr>
          </a:p>
          <a:p>
            <a:pPr marL="457200" lvl="0"/>
            <a:endParaRPr lang="en-GB" dirty="0" smtClean="0">
              <a:solidFill>
                <a:schemeClr val="dk1"/>
              </a:solidFill>
            </a:endParaRPr>
          </a:p>
          <a:p>
            <a:pPr marL="457200" lvl="0" indent="0" algn="l" rtl="0">
              <a:spcBef>
                <a:spcPts val="0"/>
              </a:spcBef>
              <a:spcAft>
                <a:spcPts val="0"/>
              </a:spcAft>
              <a:buNone/>
            </a:pPr>
            <a:endParaRPr lang="en-GB" dirty="0" smtClean="0">
              <a:solidFill>
                <a:schemeClr val="dk1"/>
              </a:solidFill>
            </a:endParaRPr>
          </a:p>
          <a:p>
            <a:pPr marL="457200" lvl="0" indent="0" algn="l" rtl="0">
              <a:spcBef>
                <a:spcPts val="0"/>
              </a:spcBef>
              <a:spcAft>
                <a:spcPts val="0"/>
              </a:spcAft>
              <a:buNone/>
            </a:pPr>
            <a:endParaRPr lang="en-GB" dirty="0" smtClean="0">
              <a:solidFill>
                <a:schemeClr val="dk1"/>
              </a:solidFill>
            </a:endParaRPr>
          </a:p>
          <a:p>
            <a:pPr marL="45720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31" name="Google Shape;131;p25"/>
          <p:cNvSpPr txBox="1"/>
          <p:nvPr/>
        </p:nvSpPr>
        <p:spPr>
          <a:xfrm>
            <a:off x="958861" y="965362"/>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dirty="0">
              <a:solidFill>
                <a:srgbClr val="434343"/>
              </a:solidFill>
            </a:endParaRPr>
          </a:p>
          <a:p>
            <a:pPr marL="0" lvl="0" indent="0" algn="l" rtl="0">
              <a:spcBef>
                <a:spcPts val="0"/>
              </a:spcBef>
              <a:spcAft>
                <a:spcPts val="0"/>
              </a:spcAft>
              <a:buNone/>
            </a:pPr>
            <a:endParaRPr sz="1900" dirty="0"/>
          </a:p>
        </p:txBody>
      </p:sp>
      <p:sp>
        <p:nvSpPr>
          <p:cNvPr id="5" name="Rectangle 4"/>
          <p:cNvSpPr/>
          <p:nvPr/>
        </p:nvSpPr>
        <p:spPr>
          <a:xfrm>
            <a:off x="846668" y="3033414"/>
            <a:ext cx="4673600" cy="307777"/>
          </a:xfrm>
          <a:prstGeom prst="rect">
            <a:avLst/>
          </a:prstGeom>
        </p:spPr>
        <p:txBody>
          <a:bodyPr wrap="square">
            <a:spAutoFit/>
          </a:bodyPr>
          <a:lstStyle/>
          <a:p>
            <a:r>
              <a:rPr lang="en-US" dirty="0" smtClean="0">
                <a:hlinkClick r:id="rId3"/>
              </a:rPr>
              <a:t>https://youtu.be/aXanM5CHySA</a:t>
            </a:r>
            <a:r>
              <a:rPr lang="en-US" dirty="0" smtClean="0"/>
              <a:t> </a:t>
            </a:r>
            <a:endParaRPr lang="en-US" dirty="0"/>
          </a:p>
        </p:txBody>
      </p:sp>
      <p:pic>
        <p:nvPicPr>
          <p:cNvPr id="6" name="Picture 5" descr="Screenshot_2023-08-04-15-07-29-40_f9ee0578fe1cc94de7482bd41accb329.jpg"/>
          <p:cNvPicPr>
            <a:picLocks noChangeAspect="1"/>
          </p:cNvPicPr>
          <p:nvPr/>
        </p:nvPicPr>
        <p:blipFill>
          <a:blip r:embed="rId4"/>
          <a:stretch>
            <a:fillRect/>
          </a:stretch>
        </p:blipFill>
        <p:spPr>
          <a:xfrm>
            <a:off x="5260623" y="2791812"/>
            <a:ext cx="2280354" cy="212591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362700" y="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a:t>
            </a:r>
            <a:r>
              <a:rPr lang="en-GB" b="1" dirty="0" err="1">
                <a:solidFill>
                  <a:srgbClr val="434343"/>
                </a:solidFill>
              </a:rPr>
              <a:t>Curation</a:t>
            </a:r>
            <a:r>
              <a:rPr lang="en-GB" b="1" dirty="0">
                <a:solidFill>
                  <a:srgbClr val="434343"/>
                </a:solidFill>
              </a:rPr>
              <a:t> (Post creations, Designs/Video Editing, Ad Campaigns over Social Media and Email Ideation and Creation) </a:t>
            </a:r>
            <a:endParaRPr dirty="0"/>
          </a:p>
        </p:txBody>
      </p:sp>
      <p:sp>
        <p:nvSpPr>
          <p:cNvPr id="137" name="Google Shape;137;p26"/>
          <p:cNvSpPr txBox="1"/>
          <p:nvPr/>
        </p:nvSpPr>
        <p:spPr>
          <a:xfrm>
            <a:off x="417691" y="914400"/>
            <a:ext cx="8248111" cy="1415742"/>
          </a:xfrm>
          <a:prstGeom prst="rect">
            <a:avLst/>
          </a:prstGeom>
          <a:noFill/>
          <a:ln>
            <a:noFill/>
          </a:ln>
        </p:spPr>
        <p:txBody>
          <a:bodyPr spcFirstLastPara="1" wrap="square" lIns="91425" tIns="91425" rIns="91425" bIns="91425" anchor="t" anchorCtr="0">
            <a:spAutoFit/>
          </a:bodyPr>
          <a:lstStyle/>
          <a:p>
            <a:pPr marL="457200" lvl="0"/>
            <a:r>
              <a:rPr lang="en-GB" b="1" dirty="0" smtClean="0"/>
              <a:t>                                           Email Ad </a:t>
            </a:r>
            <a:r>
              <a:rPr lang="en-GB" b="1" dirty="0" smtClean="0"/>
              <a:t>campaigns </a:t>
            </a:r>
            <a:r>
              <a:rPr lang="en-US" dirty="0" smtClean="0">
                <a:hlinkClick r:id="rId3"/>
              </a:rPr>
              <a:t>contact@maruti.co.in</a:t>
            </a:r>
            <a:r>
              <a:rPr lang="en-US" dirty="0" smtClean="0"/>
              <a:t>. </a:t>
            </a:r>
            <a:r>
              <a:rPr lang="en-GB" b="1" dirty="0" smtClean="0"/>
              <a:t>        </a:t>
            </a:r>
            <a:endParaRPr lang="en-GB" b="1" dirty="0" smtClean="0"/>
          </a:p>
          <a:p>
            <a:pPr marL="457200" lvl="0" indent="0" algn="l" rtl="0">
              <a:spcBef>
                <a:spcPts val="0"/>
              </a:spcBef>
              <a:spcAft>
                <a:spcPts val="0"/>
              </a:spcAft>
              <a:buNone/>
            </a:pPr>
            <a:endParaRPr lang="en-GB" b="1" dirty="0" smtClean="0"/>
          </a:p>
          <a:p>
            <a:pPr marL="457200" lvl="0" indent="0" algn="l" rtl="0">
              <a:spcBef>
                <a:spcPts val="0"/>
              </a:spcBef>
              <a:spcAft>
                <a:spcPts val="0"/>
              </a:spcAft>
              <a:buNone/>
            </a:pPr>
            <a:r>
              <a:rPr lang="en-GB" b="1" dirty="0" smtClean="0"/>
              <a:t>Ad campaigns for email marketing </a:t>
            </a:r>
          </a:p>
          <a:p>
            <a:pPr marL="457200" lvl="0" indent="0" algn="l" rtl="0">
              <a:spcBef>
                <a:spcPts val="0"/>
              </a:spcBef>
              <a:spcAft>
                <a:spcPts val="0"/>
              </a:spcAft>
              <a:buNone/>
            </a:pPr>
            <a:endParaRPr lang="en-GB" sz="1200" dirty="0" smtClean="0"/>
          </a:p>
          <a:p>
            <a:pPr marL="457200" lvl="0" indent="0" algn="l" rtl="0">
              <a:spcBef>
                <a:spcPts val="0"/>
              </a:spcBef>
              <a:spcAft>
                <a:spcPts val="0"/>
              </a:spcAft>
              <a:buNone/>
            </a:pPr>
            <a:r>
              <a:rPr lang="en-GB" sz="1200" dirty="0" smtClean="0"/>
              <a:t>Come up with 2 email id campaigns with the mentioned </a:t>
            </a:r>
            <a:r>
              <a:rPr lang="en-GB" sz="1200" dirty="0" err="1" smtClean="0"/>
              <a:t>goals;Brand</a:t>
            </a:r>
            <a:r>
              <a:rPr lang="en-GB" sz="1200" dirty="0" smtClean="0"/>
              <a:t> </a:t>
            </a:r>
            <a:r>
              <a:rPr lang="en-GB" sz="1200" dirty="0" err="1" smtClean="0"/>
              <a:t>awarness</a:t>
            </a:r>
            <a:r>
              <a:rPr lang="en-GB" sz="1200" dirty="0" smtClean="0"/>
              <a:t> and generating leads.</a:t>
            </a:r>
            <a:endParaRPr sz="1200" dirty="0"/>
          </a:p>
          <a:p>
            <a:pPr marL="457200" lvl="0" indent="0" algn="l" rtl="0">
              <a:spcBef>
                <a:spcPts val="0"/>
              </a:spcBef>
              <a:spcAft>
                <a:spcPts val="0"/>
              </a:spcAft>
              <a:buNone/>
            </a:pPr>
            <a:endParaRPr dirty="0"/>
          </a:p>
        </p:txBody>
      </p:sp>
      <p:sp>
        <p:nvSpPr>
          <p:cNvPr id="4" name="Rectangle 3"/>
          <p:cNvSpPr/>
          <p:nvPr/>
        </p:nvSpPr>
        <p:spPr>
          <a:xfrm>
            <a:off x="2099733" y="2190046"/>
            <a:ext cx="7439377" cy="2246769"/>
          </a:xfrm>
          <a:prstGeom prst="rect">
            <a:avLst/>
          </a:prstGeom>
        </p:spPr>
        <p:txBody>
          <a:bodyPr wrap="square">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5" name="Rectangle 4"/>
          <p:cNvSpPr/>
          <p:nvPr/>
        </p:nvSpPr>
        <p:spPr>
          <a:xfrm>
            <a:off x="282222" y="2020710"/>
            <a:ext cx="8861778" cy="2677656"/>
          </a:xfrm>
          <a:prstGeom prst="rect">
            <a:avLst/>
          </a:prstGeom>
        </p:spPr>
        <p:txBody>
          <a:bodyPr wrap="square">
            <a:spAutoFit/>
          </a:bodyPr>
          <a:lstStyle/>
          <a:p>
            <a:pPr marL="400050" indent="-400050"/>
            <a:r>
              <a:rPr lang="en-US" b="1" dirty="0" smtClean="0"/>
              <a:t>(</a:t>
            </a:r>
            <a:r>
              <a:rPr lang="en-US" b="1" dirty="0" err="1" smtClean="0"/>
              <a:t>i</a:t>
            </a:r>
            <a:r>
              <a:rPr lang="en-US" b="1" dirty="0" smtClean="0"/>
              <a:t>)     </a:t>
            </a:r>
            <a:r>
              <a:rPr lang="en-US" dirty="0" err="1" smtClean="0"/>
              <a:t>Maruti</a:t>
            </a:r>
            <a:r>
              <a:rPr lang="en-US" dirty="0" smtClean="0"/>
              <a:t> Suzuki India Limited (MSIL) is the largest car manufacturer in India. It is a joint venture between the Government of India and Suzuki Motor Corporation, Japan. MSIL was incorporated in February 1981 as </a:t>
            </a:r>
            <a:r>
              <a:rPr lang="en-US" dirty="0" err="1" smtClean="0"/>
              <a:t>Maruti</a:t>
            </a:r>
            <a:r>
              <a:rPr lang="en-US" dirty="0" smtClean="0"/>
              <a:t> </a:t>
            </a:r>
            <a:r>
              <a:rPr lang="en-US" dirty="0" err="1" smtClean="0"/>
              <a:t>Udyog</a:t>
            </a:r>
            <a:r>
              <a:rPr lang="en-US" dirty="0" smtClean="0"/>
              <a:t> Limited, and its name was changed to </a:t>
            </a:r>
            <a:r>
              <a:rPr lang="en-US" dirty="0" err="1" smtClean="0"/>
              <a:t>Maruti</a:t>
            </a:r>
            <a:r>
              <a:rPr lang="en-US" dirty="0" smtClean="0"/>
              <a:t> Suzuki India Limited in 2007.</a:t>
            </a:r>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smtClean="0"/>
          </a:p>
          <a:p>
            <a:pPr marL="400050" indent="-400050">
              <a:buFont typeface="+mj-lt"/>
              <a:buAutoNum type="romanLcPeriod"/>
            </a:pPr>
            <a:endParaRPr lang="en-US" dirty="0"/>
          </a:p>
        </p:txBody>
      </p:sp>
      <p:pic>
        <p:nvPicPr>
          <p:cNvPr id="14338" name="Picture 2" descr="The logo of Maruti Suzuki India Limited. Credit: Reuters Photo"/>
          <p:cNvPicPr>
            <a:picLocks noChangeAspect="1" noChangeArrowheads="1"/>
          </p:cNvPicPr>
          <p:nvPr/>
        </p:nvPicPr>
        <p:blipFill>
          <a:blip r:embed="rId4"/>
          <a:srcRect/>
          <a:stretch>
            <a:fillRect/>
          </a:stretch>
        </p:blipFill>
        <p:spPr bwMode="auto">
          <a:xfrm>
            <a:off x="756355" y="2847919"/>
            <a:ext cx="3797653" cy="2137537"/>
          </a:xfrm>
          <a:prstGeom prst="rect">
            <a:avLst/>
          </a:prstGeom>
          <a:noFill/>
        </p:spPr>
      </p:pic>
      <p:pic>
        <p:nvPicPr>
          <p:cNvPr id="14342" name="Picture 6" descr="https://akm-img-a-in.tosshub.com/businesstoday/images/story/201810/varun_marutiarena_660_102618073711.jpg?size=948:533"/>
          <p:cNvPicPr>
            <a:picLocks noChangeAspect="1" noChangeArrowheads="1"/>
          </p:cNvPicPr>
          <p:nvPr/>
        </p:nvPicPr>
        <p:blipFill>
          <a:blip r:embed="rId5"/>
          <a:srcRect/>
          <a:stretch>
            <a:fillRect/>
          </a:stretch>
        </p:blipFill>
        <p:spPr bwMode="auto">
          <a:xfrm>
            <a:off x="5080661" y="2889955"/>
            <a:ext cx="3686922" cy="2072922"/>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362700" y="169333"/>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7" name="Google Shape;137;p26"/>
          <p:cNvSpPr txBox="1"/>
          <p:nvPr/>
        </p:nvSpPr>
        <p:spPr>
          <a:xfrm>
            <a:off x="259644" y="948266"/>
            <a:ext cx="8507756" cy="4278064"/>
          </a:xfrm>
          <a:prstGeom prst="rect">
            <a:avLst/>
          </a:prstGeom>
          <a:noFill/>
          <a:ln>
            <a:noFill/>
          </a:ln>
        </p:spPr>
        <p:txBody>
          <a:bodyPr spcFirstLastPara="1" wrap="square" lIns="91425" tIns="91425" rIns="91425" bIns="91425" anchor="t" anchorCtr="0">
            <a:spAutoFit/>
          </a:bodyPr>
          <a:lstStyle/>
          <a:p>
            <a:r>
              <a:rPr lang="en-US" b="1" dirty="0" smtClean="0"/>
              <a:t>Brand </a:t>
            </a:r>
            <a:r>
              <a:rPr lang="en-US" b="1" dirty="0" err="1" smtClean="0"/>
              <a:t>Awarness</a:t>
            </a:r>
            <a:r>
              <a:rPr lang="en-US" dirty="0" smtClean="0"/>
              <a:t>:</a:t>
            </a:r>
          </a:p>
          <a:p>
            <a:pPr>
              <a:buFont typeface="Wingdings" pitchFamily="2" charset="2"/>
              <a:buChar char="q"/>
            </a:pPr>
            <a:endParaRPr lang="en-US" dirty="0" smtClean="0"/>
          </a:p>
          <a:p>
            <a:pPr>
              <a:buFont typeface="Wingdings" pitchFamily="2" charset="2"/>
              <a:buChar char="q"/>
            </a:pPr>
            <a:r>
              <a:rPr lang="en-US" dirty="0" smtClean="0"/>
              <a:t>MSIL </a:t>
            </a:r>
            <a:r>
              <a:rPr lang="en-US" dirty="0" smtClean="0"/>
              <a:t>has been in the Indian market for over 40 years and has a strong track record of launching successful cars</a:t>
            </a:r>
            <a:r>
              <a:rPr lang="en-US" dirty="0" smtClean="0"/>
              <a:t>.</a:t>
            </a:r>
          </a:p>
          <a:p>
            <a:endParaRPr lang="en-US" dirty="0" smtClean="0"/>
          </a:p>
          <a:p>
            <a:pPr>
              <a:buFont typeface="Wingdings" pitchFamily="2" charset="2"/>
              <a:buChar char="q"/>
            </a:pPr>
            <a:r>
              <a:rPr lang="en-US" dirty="0" smtClean="0"/>
              <a:t>MSIL cars are known for their fuel efficiency, reliability, and affordability</a:t>
            </a:r>
            <a:r>
              <a:rPr lang="en-US" dirty="0" smtClean="0"/>
              <a:t>.</a:t>
            </a:r>
          </a:p>
          <a:p>
            <a:endParaRPr lang="en-US" dirty="0" smtClean="0"/>
          </a:p>
          <a:p>
            <a:endParaRPr lang="en-US" dirty="0" smtClean="0"/>
          </a:p>
          <a:p>
            <a:pPr>
              <a:buFont typeface="Wingdings" pitchFamily="2" charset="2"/>
              <a:buChar char="q"/>
            </a:pPr>
            <a:r>
              <a:rPr lang="en-US" dirty="0" smtClean="0"/>
              <a:t>MSIL has a wide network of dealerships and service centers across India</a:t>
            </a:r>
            <a:r>
              <a:rPr lang="en-US" dirty="0" smtClean="0"/>
              <a:t>.</a:t>
            </a:r>
          </a:p>
          <a:p>
            <a:endParaRPr lang="en-US" dirty="0" smtClean="0"/>
          </a:p>
          <a:p>
            <a:endParaRPr lang="en-US" dirty="0" smtClean="0"/>
          </a:p>
          <a:p>
            <a:pPr>
              <a:buFont typeface="Wingdings" pitchFamily="2" charset="2"/>
              <a:buChar char="q"/>
            </a:pPr>
            <a:r>
              <a:rPr lang="en-US" dirty="0" smtClean="0"/>
              <a:t>MSIL invests heavily in marketing and advertising, which helps to keep its brand top-of-mind among consumers</a:t>
            </a:r>
            <a:r>
              <a:rPr lang="en-US" dirty="0" smtClean="0"/>
              <a:t>.</a:t>
            </a:r>
          </a:p>
          <a:p>
            <a:endParaRPr lang="en-US" dirty="0" smtClean="0"/>
          </a:p>
          <a:p>
            <a:endParaRPr lang="en-US" dirty="0" smtClean="0"/>
          </a:p>
          <a:p>
            <a:r>
              <a:rPr lang="en-US" dirty="0" smtClean="0"/>
              <a:t>As a result of its high brand awareness, MSIL is able to command a premium price for its cars. It also has a loyal </a:t>
            </a:r>
            <a:endParaRPr lang="en-US" dirty="0" smtClean="0"/>
          </a:p>
          <a:p>
            <a:endParaRPr lang="en-US" dirty="0" smtClean="0"/>
          </a:p>
          <a:p>
            <a:endParaRPr lang="en-US" dirty="0"/>
          </a:p>
        </p:txBody>
      </p:sp>
      <p:sp>
        <p:nvSpPr>
          <p:cNvPr id="4" name="Rectangle 3"/>
          <p:cNvSpPr/>
          <p:nvPr/>
        </p:nvSpPr>
        <p:spPr>
          <a:xfrm>
            <a:off x="2099733" y="2190046"/>
            <a:ext cx="7439377" cy="2246769"/>
          </a:xfrm>
          <a:prstGeom prst="rect">
            <a:avLst/>
          </a:prstGeom>
        </p:spPr>
        <p:txBody>
          <a:bodyPr wrap="square">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5" name="Rectangle 4"/>
          <p:cNvSpPr/>
          <p:nvPr/>
        </p:nvSpPr>
        <p:spPr>
          <a:xfrm>
            <a:off x="2348090" y="3318932"/>
            <a:ext cx="6795911" cy="3754874"/>
          </a:xfrm>
          <a:prstGeom prst="rect">
            <a:avLst/>
          </a:prstGeom>
        </p:spPr>
        <p:txBody>
          <a:bodyPr wrap="square">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362700" y="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7" name="Google Shape;137;p26"/>
          <p:cNvSpPr txBox="1"/>
          <p:nvPr/>
        </p:nvSpPr>
        <p:spPr>
          <a:xfrm>
            <a:off x="417691" y="914401"/>
            <a:ext cx="8248111" cy="615523"/>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smtClean="0"/>
              <a:t>                                           </a:t>
            </a:r>
          </a:p>
          <a:p>
            <a:pPr marL="457200" lvl="0" indent="0" algn="l" rtl="0">
              <a:spcBef>
                <a:spcPts val="0"/>
              </a:spcBef>
              <a:spcAft>
                <a:spcPts val="0"/>
              </a:spcAft>
              <a:buNone/>
            </a:pPr>
            <a:endParaRPr lang="en-GB" b="1" dirty="0" smtClean="0"/>
          </a:p>
        </p:txBody>
      </p:sp>
      <p:sp>
        <p:nvSpPr>
          <p:cNvPr id="4" name="Rectangle 3"/>
          <p:cNvSpPr/>
          <p:nvPr/>
        </p:nvSpPr>
        <p:spPr>
          <a:xfrm>
            <a:off x="2099733" y="2190046"/>
            <a:ext cx="7439377" cy="2246769"/>
          </a:xfrm>
          <a:prstGeom prst="rect">
            <a:avLst/>
          </a:prstGeom>
        </p:spPr>
        <p:txBody>
          <a:bodyPr wrap="square">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5" name="Rectangle 4"/>
          <p:cNvSpPr/>
          <p:nvPr/>
        </p:nvSpPr>
        <p:spPr>
          <a:xfrm>
            <a:off x="282222" y="756357"/>
            <a:ext cx="8861778" cy="2246769"/>
          </a:xfrm>
          <a:prstGeom prst="rect">
            <a:avLst/>
          </a:prstGeom>
        </p:spPr>
        <p:txBody>
          <a:bodyPr wrap="square">
            <a:spAutoFit/>
          </a:bodyPr>
          <a:lstStyle/>
          <a:p>
            <a:r>
              <a:rPr lang="en-US" dirty="0" smtClean="0"/>
              <a: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8" name="Rectangle 7"/>
          <p:cNvSpPr/>
          <p:nvPr/>
        </p:nvSpPr>
        <p:spPr>
          <a:xfrm>
            <a:off x="609600" y="982134"/>
            <a:ext cx="8534400" cy="4401205"/>
          </a:xfrm>
          <a:prstGeom prst="rect">
            <a:avLst/>
          </a:prstGeom>
        </p:spPr>
        <p:txBody>
          <a:bodyPr wrap="square">
            <a:spAutoFit/>
          </a:bodyPr>
          <a:lstStyle/>
          <a:p>
            <a:r>
              <a:rPr lang="en-US" b="1" u="sng" dirty="0" smtClean="0"/>
              <a:t>Lead Generation</a:t>
            </a:r>
            <a:r>
              <a:rPr lang="en-US" dirty="0" smtClean="0"/>
              <a:t>:</a:t>
            </a:r>
          </a:p>
          <a:p>
            <a:endParaRPr lang="en-US" dirty="0" smtClean="0"/>
          </a:p>
          <a:p>
            <a:pPr>
              <a:buFont typeface="Wingdings" pitchFamily="2" charset="2"/>
              <a:buChar char="Ø"/>
            </a:pPr>
            <a:r>
              <a:rPr lang="en-US" dirty="0" smtClean="0"/>
              <a:t>Digital marketing: </a:t>
            </a:r>
            <a:r>
              <a:rPr lang="en-US" dirty="0" err="1" smtClean="0"/>
              <a:t>Maruti</a:t>
            </a:r>
            <a:r>
              <a:rPr lang="en-US" dirty="0" smtClean="0"/>
              <a:t> Suzuki can use digital marketing channels such as search engine optimization (SEO), pay-per-click (PPC) advertising, and social media marketing to reach potential customers.</a:t>
            </a:r>
          </a:p>
          <a:p>
            <a:pPr>
              <a:buFont typeface="Wingdings" pitchFamily="2" charset="2"/>
              <a:buChar char="Ø"/>
            </a:pPr>
            <a:endParaRPr lang="en-US" dirty="0" smtClean="0"/>
          </a:p>
          <a:p>
            <a:endParaRPr lang="en-US" dirty="0" smtClean="0"/>
          </a:p>
          <a:p>
            <a:pPr>
              <a:buFont typeface="Wingdings" pitchFamily="2" charset="2"/>
              <a:buChar char="Ø"/>
            </a:pPr>
            <a:r>
              <a:rPr lang="en-US" dirty="0" smtClean="0"/>
              <a:t>Content marketing: </a:t>
            </a:r>
            <a:r>
              <a:rPr lang="en-US" dirty="0" err="1" smtClean="0"/>
              <a:t>Maruti</a:t>
            </a:r>
            <a:r>
              <a:rPr lang="en-US" dirty="0" smtClean="0"/>
              <a:t> Suzuki can create and share high-quality content that is relevant to its target audience. This could include blog posts, </a:t>
            </a:r>
            <a:r>
              <a:rPr lang="en-US" dirty="0" err="1" smtClean="0"/>
              <a:t>infographics</a:t>
            </a:r>
            <a:r>
              <a:rPr lang="en-US" dirty="0" smtClean="0"/>
              <a:t>, e-books, and videos.</a:t>
            </a:r>
          </a:p>
          <a:p>
            <a:pPr>
              <a:buFont typeface="Wingdings" pitchFamily="2" charset="2"/>
              <a:buChar char="Ø"/>
            </a:pPr>
            <a:endParaRPr lang="en-US" dirty="0" smtClean="0"/>
          </a:p>
          <a:p>
            <a:endParaRPr lang="en-US" dirty="0" smtClean="0"/>
          </a:p>
          <a:p>
            <a:pPr>
              <a:buFont typeface="Wingdings" pitchFamily="2" charset="2"/>
              <a:buChar char="Ø"/>
            </a:pPr>
            <a:r>
              <a:rPr lang="en-US" dirty="0" smtClean="0"/>
              <a:t>Email marketing: </a:t>
            </a:r>
            <a:r>
              <a:rPr lang="en-US" dirty="0" err="1" smtClean="0"/>
              <a:t>Maruti</a:t>
            </a:r>
            <a:r>
              <a:rPr lang="en-US" dirty="0" smtClean="0"/>
              <a:t> Suzuki can collect email addresses from potential customers and send them regular emails with updates about the company, its products, and its promotions.</a:t>
            </a:r>
          </a:p>
          <a:p>
            <a:pPr>
              <a:buFont typeface="Wingdings" pitchFamily="2" charset="2"/>
              <a:buChar char="Ø"/>
            </a:pPr>
            <a:endParaRPr lang="en-US" dirty="0" smtClean="0"/>
          </a:p>
          <a:p>
            <a:endParaRPr lang="en-US" dirty="0" smtClean="0"/>
          </a:p>
          <a:p>
            <a:pPr>
              <a:buFont typeface="Wingdings" pitchFamily="2" charset="2"/>
              <a:buChar char="Ø"/>
            </a:pPr>
            <a:r>
              <a:rPr lang="en-US" dirty="0" smtClean="0"/>
              <a:t>Attending trade shows and events: </a:t>
            </a:r>
            <a:r>
              <a:rPr lang="en-US" dirty="0" err="1" smtClean="0"/>
              <a:t>Maruti</a:t>
            </a:r>
            <a:r>
              <a:rPr lang="en-US" dirty="0" smtClean="0"/>
              <a:t> Suzuki can attend trade shows and events in the automotive industry to meet potential customers and generate leads</a:t>
            </a:r>
          </a:p>
          <a:p>
            <a:endParaRPr lang="en-US" dirty="0" smtClean="0"/>
          </a:p>
          <a:p>
            <a:pPr>
              <a:buFont typeface="Wingdings" pitchFamily="2" charset="2"/>
              <a:buChar char="Ø"/>
            </a:pPr>
            <a:r>
              <a:rPr lang="en-US" dirty="0" smtClean="0"/>
              <a:t>Partnering with other businesses: </a:t>
            </a:r>
            <a:r>
              <a:rPr lang="en-US" dirty="0" err="1" smtClean="0"/>
              <a:t>Maruti</a:t>
            </a:r>
            <a:r>
              <a:rPr lang="en-US" dirty="0" smtClean="0"/>
              <a:t> Suzuki can partner with other businesses that target the same customer base. This could involve co-marketing campaigns or joint sales promotions.</a:t>
            </a:r>
          </a:p>
          <a:p>
            <a:endParaRPr lang="en-US" dirty="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530578" y="1117601"/>
            <a:ext cx="8135222" cy="4708951"/>
          </a:xfrm>
          <a:prstGeom prst="rect">
            <a:avLst/>
          </a:prstGeom>
          <a:noFill/>
          <a:ln>
            <a:noFill/>
          </a:ln>
        </p:spPr>
        <p:txBody>
          <a:bodyPr spcFirstLastPara="1" wrap="square" lIns="91425" tIns="91425" rIns="91425" bIns="91425" anchor="t" anchorCtr="0">
            <a:spAutoFit/>
          </a:bodyPr>
          <a:lstStyle/>
          <a:p>
            <a:pPr marL="857250" lvl="0" indent="-400050" algn="l" rtl="0">
              <a:spcBef>
                <a:spcPts val="0"/>
              </a:spcBef>
              <a:spcAft>
                <a:spcPts val="0"/>
              </a:spcAft>
              <a:buFont typeface="+mj-lt"/>
              <a:buAutoNum type="romanLcPeriod"/>
            </a:pPr>
            <a:endParaRPr lang="en-GB" dirty="0" smtClean="0"/>
          </a:p>
          <a:p>
            <a:r>
              <a:rPr lang="en-GB" b="1" dirty="0" smtClean="0"/>
              <a:t>(ii) Brand </a:t>
            </a:r>
            <a:r>
              <a:rPr lang="en-GB" b="1" dirty="0" err="1" smtClean="0"/>
              <a:t>Awarness</a:t>
            </a:r>
            <a:r>
              <a:rPr lang="en-GB" b="1" dirty="0" smtClean="0"/>
              <a:t>:</a:t>
            </a:r>
          </a:p>
          <a:p>
            <a:endParaRPr lang="en-GB" dirty="0" smtClean="0"/>
          </a:p>
          <a:p>
            <a:pPr>
              <a:buFont typeface="Wingdings" pitchFamily="2" charset="2"/>
              <a:buChar char="q"/>
            </a:pPr>
            <a:r>
              <a:rPr lang="en-US" dirty="0" smtClean="0"/>
              <a:t>The company has a strong network of dealerships and service centers across the country. This makes it easy for consumers to purchase and maintain a </a:t>
            </a:r>
            <a:r>
              <a:rPr lang="en-US" dirty="0" err="1" smtClean="0"/>
              <a:t>Maruti</a:t>
            </a:r>
            <a:r>
              <a:rPr lang="en-US" dirty="0" smtClean="0"/>
              <a:t> Suzuki car.</a:t>
            </a:r>
          </a:p>
          <a:p>
            <a:endParaRPr lang="en-US" dirty="0" smtClean="0"/>
          </a:p>
          <a:p>
            <a:pPr>
              <a:buFont typeface="Wingdings" pitchFamily="2" charset="2"/>
              <a:buChar char="q"/>
            </a:pPr>
            <a:endParaRPr lang="en-US" dirty="0" smtClean="0"/>
          </a:p>
          <a:p>
            <a:endParaRPr lang="en-US" dirty="0" smtClean="0"/>
          </a:p>
          <a:p>
            <a:pPr>
              <a:buFont typeface="Wingdings" pitchFamily="2" charset="2"/>
              <a:buChar char="q"/>
            </a:pPr>
            <a:r>
              <a:rPr lang="en-US" dirty="0" smtClean="0"/>
              <a:t>The company offers a number of after-sales services, such as extended warranties and roadside assistance. This further enhances the customer experience and helps to build brand loyalty.</a:t>
            </a:r>
          </a:p>
          <a:p>
            <a:pPr>
              <a:buFont typeface="Wingdings" pitchFamily="2" charset="2"/>
              <a:buChar char="q"/>
            </a:pPr>
            <a:endParaRPr lang="en-US" dirty="0" smtClean="0"/>
          </a:p>
          <a:p>
            <a:pPr>
              <a:buFont typeface="Wingdings" pitchFamily="2" charset="2"/>
              <a:buChar char="q"/>
            </a:pPr>
            <a:endParaRPr lang="en-US" dirty="0" smtClean="0"/>
          </a:p>
          <a:p>
            <a:endParaRPr lang="en-US" dirty="0" smtClean="0"/>
          </a:p>
          <a:p>
            <a:pPr>
              <a:buFont typeface="Wingdings" pitchFamily="2" charset="2"/>
              <a:buChar char="q"/>
            </a:pPr>
            <a:r>
              <a:rPr lang="en-US" dirty="0" smtClean="0"/>
              <a:t>The company is known for its commitment to social responsibility. </a:t>
            </a:r>
            <a:r>
              <a:rPr lang="en-US" dirty="0" err="1" smtClean="0"/>
              <a:t>Maruti</a:t>
            </a:r>
            <a:r>
              <a:rPr lang="en-US" dirty="0" smtClean="0"/>
              <a:t> Suzuki has been involved in a number of initiatives to improve the lives of people in India, such as the construction of schools and hospitals. This has helped to create a positive image for the company and has made it more popular with consumers.</a:t>
            </a:r>
          </a:p>
          <a:p>
            <a:pPr marL="857250" lvl="0" indent="-400050" algn="l" rtl="0">
              <a:spcBef>
                <a:spcPts val="0"/>
              </a:spcBef>
              <a:spcAft>
                <a:spcPts val="0"/>
              </a:spcAft>
              <a:buAutoNum type="romanLcParenBoth" startAt="2"/>
            </a:pPr>
            <a:endParaRPr lang="en-GB" dirty="0" smtClean="0"/>
          </a:p>
          <a:p>
            <a:pPr marL="857250" lvl="0" indent="-400050" algn="l" rtl="0">
              <a:spcBef>
                <a:spcPts val="0"/>
              </a:spcBef>
              <a:spcAft>
                <a:spcPts val="0"/>
              </a:spcAft>
              <a:buAutoNum type="romanLcParenBoth" startAt="2"/>
            </a:pPr>
            <a:endParaRPr lang="en-GB" dirty="0" smtClean="0"/>
          </a:p>
          <a:p>
            <a:endParaRPr lang="en-GB" dirty="0" smtClean="0"/>
          </a:p>
          <a:p>
            <a:pPr marL="457200" lvl="0" indent="0" algn="l" rtl="0">
              <a:spcBef>
                <a:spcPts val="0"/>
              </a:spcBef>
              <a:spcAft>
                <a:spcPts val="0"/>
              </a:spcAft>
              <a:buNone/>
            </a:pPr>
            <a:endParaRPr dirty="0"/>
          </a:p>
        </p:txBody>
      </p:sp>
      <p:sp>
        <p:nvSpPr>
          <p:cNvPr id="6" name="Rectangle 5"/>
          <p:cNvSpPr/>
          <p:nvPr/>
        </p:nvSpPr>
        <p:spPr>
          <a:xfrm>
            <a:off x="270935" y="643468"/>
            <a:ext cx="8873067" cy="954107"/>
          </a:xfrm>
          <a:prstGeom prst="rect">
            <a:avLst/>
          </a:prstGeom>
        </p:spPr>
        <p:txBody>
          <a:bodyPr wrap="square">
            <a:spAutoFit/>
          </a:bodyPr>
          <a:lstStyle/>
          <a:p>
            <a:pPr>
              <a:buFont typeface="Wingdings" pitchFamily="2" charset="2"/>
              <a:buChar char="q"/>
            </a:pPr>
            <a:endParaRPr lang="en-US" b="1" dirty="0" smtClean="0"/>
          </a:p>
          <a:p>
            <a:pPr>
              <a:buFont typeface="Wingdings" pitchFamily="2" charset="2"/>
              <a:buChar char="q"/>
            </a:pPr>
            <a:endParaRPr lang="en-US" dirty="0" smtClean="0"/>
          </a:p>
          <a:p>
            <a:pPr>
              <a:buFont typeface="Wingdings" pitchFamily="2" charset="2"/>
              <a:buChar char="q"/>
            </a:pPr>
            <a:endParaRPr lang="en-US" dirty="0" smtClean="0"/>
          </a:p>
          <a:p>
            <a:pPr>
              <a:buFont typeface="Wingdings" pitchFamily="2" charset="2"/>
              <a:buChar char="q"/>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383822" y="293512"/>
            <a:ext cx="8281978" cy="615523"/>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Font typeface="Wingdings" pitchFamily="2" charset="2"/>
              <a:buChar char="q"/>
            </a:pPr>
            <a:endParaRPr dirty="0"/>
          </a:p>
          <a:p>
            <a:pPr marL="457200" lvl="0" indent="0" algn="l" rtl="0">
              <a:spcBef>
                <a:spcPts val="0"/>
              </a:spcBef>
              <a:spcAft>
                <a:spcPts val="0"/>
              </a:spcAft>
              <a:buFont typeface="Wingdings" pitchFamily="2" charset="2"/>
              <a:buChar char="q"/>
            </a:pPr>
            <a:endParaRPr dirty="0"/>
          </a:p>
        </p:txBody>
      </p:sp>
      <p:sp>
        <p:nvSpPr>
          <p:cNvPr id="5" name="Rectangle 4"/>
          <p:cNvSpPr/>
          <p:nvPr/>
        </p:nvSpPr>
        <p:spPr>
          <a:xfrm>
            <a:off x="626534" y="1130368"/>
            <a:ext cx="8517467" cy="3754874"/>
          </a:xfrm>
          <a:prstGeom prst="rect">
            <a:avLst/>
          </a:prstGeom>
        </p:spPr>
        <p:txBody>
          <a:bodyPr wrap="square">
            <a:spAutoFit/>
          </a:bodyPr>
          <a:lstStyle/>
          <a:p>
            <a:r>
              <a:rPr lang="en-US" b="1" dirty="0" smtClean="0"/>
              <a:t>Lead Generation: </a:t>
            </a:r>
          </a:p>
          <a:p>
            <a:endParaRPr lang="en-US" dirty="0" smtClean="0"/>
          </a:p>
          <a:p>
            <a:pPr>
              <a:buFont typeface="Wingdings" pitchFamily="2" charset="2"/>
              <a:buChar char="q"/>
            </a:pPr>
            <a:r>
              <a:rPr lang="en-US" dirty="0" smtClean="0"/>
              <a:t>Personalize the lead generation process. This means using the customer's name, location, and other information to create a more relevant and engaging experience.</a:t>
            </a:r>
          </a:p>
          <a:p>
            <a:endParaRPr lang="en-US" dirty="0" smtClean="0"/>
          </a:p>
          <a:p>
            <a:endParaRPr lang="en-US" dirty="0" smtClean="0"/>
          </a:p>
          <a:p>
            <a:pPr marL="342900" indent="-342900">
              <a:buFont typeface="Wingdings" pitchFamily="2" charset="2"/>
              <a:buChar char="q"/>
            </a:pPr>
            <a:r>
              <a:rPr lang="en-US" dirty="0" smtClean="0"/>
              <a:t>Make it easy for customers to submit their information. The lead generation form should be clear and concise, and it should be easy to find on the website.</a:t>
            </a:r>
          </a:p>
          <a:p>
            <a:endParaRPr lang="en-US" dirty="0" smtClean="0"/>
          </a:p>
          <a:p>
            <a:endParaRPr lang="en-US" dirty="0" smtClean="0"/>
          </a:p>
          <a:p>
            <a:pPr>
              <a:buFont typeface="Wingdings" pitchFamily="2" charset="2"/>
              <a:buChar char="q"/>
            </a:pPr>
            <a:r>
              <a:rPr lang="en-US" dirty="0" smtClean="0"/>
              <a:t>Follow up with leads promptly. This shows that the company is interested in their business and that they are a valued customer.</a:t>
            </a:r>
          </a:p>
          <a:p>
            <a:endParaRPr lang="en-US" dirty="0" smtClean="0"/>
          </a:p>
          <a:p>
            <a:endParaRPr lang="en-US" dirty="0" smtClean="0"/>
          </a:p>
          <a:p>
            <a:endParaRPr lang="en-US" dirty="0" smtClean="0"/>
          </a:p>
          <a:p>
            <a:pPr>
              <a:buFont typeface="Wingdings" pitchFamily="2" charset="2"/>
              <a:buChar char="q"/>
            </a:pPr>
            <a:r>
              <a:rPr lang="en-US" dirty="0" smtClean="0"/>
              <a:t>Use lead scoring to prioritize leads. This means assigning a score to each lead based on their likelihood of converting into a sale. This helps the company focus its resources on the most promising leads.</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226505" y="244678"/>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383822" y="293512"/>
            <a:ext cx="8281978" cy="615523"/>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Font typeface="Wingdings" pitchFamily="2" charset="2"/>
              <a:buChar char="q"/>
            </a:pPr>
            <a:endParaRPr dirty="0"/>
          </a:p>
          <a:p>
            <a:pPr marL="457200" lvl="0" indent="0" algn="l" rtl="0">
              <a:spcBef>
                <a:spcPts val="0"/>
              </a:spcBef>
              <a:spcAft>
                <a:spcPts val="0"/>
              </a:spcAft>
              <a:buFont typeface="Wingdings" pitchFamily="2" charset="2"/>
              <a:buChar char="q"/>
            </a:pPr>
            <a:endParaRPr dirty="0"/>
          </a:p>
        </p:txBody>
      </p:sp>
      <p:sp>
        <p:nvSpPr>
          <p:cNvPr id="5" name="Rectangle 4"/>
          <p:cNvSpPr/>
          <p:nvPr/>
        </p:nvSpPr>
        <p:spPr>
          <a:xfrm>
            <a:off x="925691" y="869244"/>
            <a:ext cx="8218311" cy="2677656"/>
          </a:xfrm>
          <a:prstGeom prst="rect">
            <a:avLst/>
          </a:prstGeom>
        </p:spPr>
        <p:txBody>
          <a:bodyPr wrap="square">
            <a:spAutoFit/>
          </a:bodyPr>
          <a:lstStyle/>
          <a:p>
            <a:r>
              <a:rPr lang="en-US" dirty="0" smtClean="0"/>
              <a:t>Reflect on the content creation and </a:t>
            </a:r>
            <a:r>
              <a:rPr lang="en-US" dirty="0" err="1" smtClean="0"/>
              <a:t>curation</a:t>
            </a:r>
            <a:r>
              <a:rPr lang="en-US" dirty="0" smtClean="0"/>
              <a:t> </a:t>
            </a:r>
            <a:r>
              <a:rPr lang="en-US" dirty="0" err="1" smtClean="0"/>
              <a:t>process,discussing</a:t>
            </a:r>
            <a:r>
              <a:rPr lang="en-US" dirty="0" smtClean="0"/>
              <a:t> the challenges faced and lessons learned.</a:t>
            </a:r>
          </a:p>
          <a:p>
            <a:endParaRPr lang="en-US" b="1" dirty="0" smtClean="0"/>
          </a:p>
          <a:p>
            <a:r>
              <a:rPr lang="en-US" b="1" dirty="0" smtClean="0"/>
              <a:t>Challenges and lessons learned in content creation and </a:t>
            </a:r>
            <a:r>
              <a:rPr lang="en-US" b="1" dirty="0" err="1" smtClean="0"/>
              <a:t>curation</a:t>
            </a:r>
            <a:r>
              <a:rPr lang="en-US" b="1" dirty="0" smtClean="0"/>
              <a:t> at </a:t>
            </a:r>
            <a:r>
              <a:rPr lang="en-US" b="1" dirty="0" err="1" smtClean="0"/>
              <a:t>Maruti</a:t>
            </a:r>
            <a:r>
              <a:rPr lang="en-US" b="1" dirty="0" smtClean="0"/>
              <a:t> Suzuki India Ltd:</a:t>
            </a:r>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dirty="0" smtClean="0"/>
          </a:p>
        </p:txBody>
      </p:sp>
      <p:sp>
        <p:nvSpPr>
          <p:cNvPr id="6" name="Rectangle 5"/>
          <p:cNvSpPr/>
          <p:nvPr/>
        </p:nvSpPr>
        <p:spPr>
          <a:xfrm>
            <a:off x="203200" y="1772357"/>
            <a:ext cx="8940800" cy="3323987"/>
          </a:xfrm>
          <a:prstGeom prst="rect">
            <a:avLst/>
          </a:prstGeom>
        </p:spPr>
        <p:txBody>
          <a:bodyPr wrap="square">
            <a:spAutoFit/>
          </a:bodyPr>
          <a:lstStyle/>
          <a:p>
            <a:endParaRPr lang="en-US" dirty="0" smtClean="0"/>
          </a:p>
          <a:p>
            <a:pPr>
              <a:buFont typeface="Wingdings" pitchFamily="2" charset="2"/>
              <a:buChar char="v"/>
            </a:pPr>
            <a:r>
              <a:rPr lang="en-US" dirty="0" smtClean="0"/>
              <a:t>Competition - </a:t>
            </a:r>
            <a:r>
              <a:rPr lang="en-US" dirty="0" err="1" smtClean="0"/>
              <a:t>Maruti</a:t>
            </a:r>
            <a:r>
              <a:rPr lang="en-US" dirty="0" smtClean="0"/>
              <a:t> Suzuki faces stiff competition from other car manufacturers, such as Hyundai, Tata, and Mahindra. These companies are constantly innovating and introducing new models, which makes it difficult for </a:t>
            </a:r>
            <a:r>
              <a:rPr lang="en-US" dirty="0" err="1" smtClean="0"/>
              <a:t>Maruti</a:t>
            </a:r>
            <a:r>
              <a:rPr lang="en-US" dirty="0" smtClean="0"/>
              <a:t> Suzuki to maintain its market share.</a:t>
            </a:r>
          </a:p>
          <a:p>
            <a:endParaRPr lang="en-US" dirty="0" smtClean="0"/>
          </a:p>
          <a:p>
            <a:endParaRPr lang="en-US" dirty="0" smtClean="0"/>
          </a:p>
          <a:p>
            <a:pPr>
              <a:buFont typeface="Wingdings" pitchFamily="2" charset="2"/>
              <a:buChar char="v"/>
            </a:pPr>
            <a:r>
              <a:rPr lang="en-US" dirty="0" smtClean="0"/>
              <a:t>Changing customer preferences - The Indian car market is changing rapidly, and customers are becoming more demanding. They are looking for cars that are fuel-efficient, feature-rich, and stylish. </a:t>
            </a:r>
            <a:r>
              <a:rPr lang="en-US" dirty="0" err="1" smtClean="0"/>
              <a:t>Maruti</a:t>
            </a:r>
            <a:r>
              <a:rPr lang="en-US" dirty="0" smtClean="0"/>
              <a:t> Suzuki needs to adapt its products to meet these changing preferences.</a:t>
            </a:r>
          </a:p>
          <a:p>
            <a:endParaRPr lang="en-US" dirty="0" smtClean="0"/>
          </a:p>
          <a:p>
            <a:endParaRPr lang="en-US" dirty="0" smtClean="0"/>
          </a:p>
          <a:p>
            <a:pPr>
              <a:buFont typeface="Wingdings" pitchFamily="2" charset="2"/>
              <a:buChar char="v"/>
            </a:pPr>
            <a:r>
              <a:rPr lang="en-US" dirty="0" smtClean="0"/>
              <a:t>Government regulations - The Indian government is constantly introducing new regulations for the automotive industry. These regulations can make it difficult for </a:t>
            </a:r>
            <a:r>
              <a:rPr lang="en-US" dirty="0" err="1" smtClean="0"/>
              <a:t>Maruti</a:t>
            </a:r>
            <a:r>
              <a:rPr lang="en-US" dirty="0" smtClean="0"/>
              <a:t> Suzuki to manufacture and sell its cars.</a:t>
            </a:r>
          </a:p>
          <a:p>
            <a:r>
              <a:rPr lang="en-US" dirty="0" smtClean="0"/>
              <a:t>Economic slowdown - The Indian economy is currently facing a slowdown, which is impacting the demand for cars. This is a challenge for </a:t>
            </a:r>
            <a:r>
              <a:rPr lang="en-US" dirty="0" err="1" smtClean="0"/>
              <a:t>Maruti</a:t>
            </a:r>
            <a:r>
              <a:rPr lang="en-US" dirty="0" smtClean="0"/>
              <a:t> Suzuki, as it will need to find ways to boost sales in a tough market.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904712" y="239487"/>
            <a:ext cx="76101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6" name="Google Shape;86;p18"/>
          <p:cNvSpPr txBox="1"/>
          <p:nvPr/>
        </p:nvSpPr>
        <p:spPr>
          <a:xfrm>
            <a:off x="419545" y="0"/>
            <a:ext cx="7380000"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ctr" rtl="0">
              <a:spcBef>
                <a:spcPts val="0"/>
              </a:spcBef>
              <a:spcAft>
                <a:spcPts val="0"/>
              </a:spcAft>
              <a:buSzPts val="1400"/>
            </a:pPr>
            <a:r>
              <a:rPr lang="en-US" dirty="0" smtClean="0"/>
              <a:t>.       </a:t>
            </a:r>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lgn="l" rtl="0">
              <a:spcBef>
                <a:spcPts val="0"/>
              </a:spcBef>
              <a:spcAft>
                <a:spcPts val="0"/>
              </a:spcAft>
              <a:buSzPts val="1400"/>
            </a:pPr>
            <a:r>
              <a:rPr lang="en-US" dirty="0" smtClean="0"/>
              <a:t> </a:t>
            </a:r>
          </a:p>
          <a:p>
            <a:pPr marL="457200" lvl="0" indent="-317500" algn="l" rtl="0">
              <a:spcBef>
                <a:spcPts val="0"/>
              </a:spcBef>
              <a:spcAft>
                <a:spcPts val="0"/>
              </a:spcAft>
              <a:buSzPts val="1400"/>
            </a:pPr>
            <a:r>
              <a:rPr lang="en-US" b="1" dirty="0" smtClean="0"/>
              <a:t>                                      </a:t>
            </a:r>
          </a:p>
          <a:p>
            <a:pPr marL="457200" lvl="0" indent="-317500" algn="l" rtl="0">
              <a:spcBef>
                <a:spcPts val="0"/>
              </a:spcBef>
              <a:spcAft>
                <a:spcPts val="0"/>
              </a:spcAft>
              <a:buSzPts val="1400"/>
            </a:pPr>
            <a:r>
              <a:rPr lang="en-US" b="1" dirty="0" smtClean="0"/>
              <a:t>                                      </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r>
              <a:rPr lang="en-US" dirty="0" smtClean="0"/>
              <a:t>  </a:t>
            </a:r>
            <a:endParaRPr dirty="0"/>
          </a:p>
        </p:txBody>
      </p:sp>
      <p:sp>
        <p:nvSpPr>
          <p:cNvPr id="5" name="Rectangle 4"/>
          <p:cNvSpPr/>
          <p:nvPr/>
        </p:nvSpPr>
        <p:spPr>
          <a:xfrm>
            <a:off x="3709988" y="685930"/>
            <a:ext cx="2286000" cy="1600438"/>
          </a:xfrm>
          <a:prstGeom prst="rect">
            <a:avLst/>
          </a:prstGeom>
        </p:spPr>
        <p:txBody>
          <a:bodyPr>
            <a:spAutoFit/>
          </a:bodyPr>
          <a:lstStyle/>
          <a:p>
            <a:pPr marL="457200" lvl="0" indent="-317500" algn="ctr">
              <a:buSzPts val="1400"/>
            </a:pPr>
            <a:r>
              <a:rPr lang="en-GB" dirty="0" smtClean="0"/>
              <a:t>  </a:t>
            </a: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buSzPts val="1400"/>
            </a:pPr>
            <a:r>
              <a:rPr lang="en-US" dirty="0" smtClean="0"/>
              <a:t> </a:t>
            </a:r>
            <a:endParaRPr lang="en-US" dirty="0"/>
          </a:p>
        </p:txBody>
      </p:sp>
      <p:sp>
        <p:nvSpPr>
          <p:cNvPr id="6" name="Rectangle 5"/>
          <p:cNvSpPr/>
          <p:nvPr/>
        </p:nvSpPr>
        <p:spPr>
          <a:xfrm>
            <a:off x="0" y="1047041"/>
            <a:ext cx="8078700" cy="4832092"/>
          </a:xfrm>
          <a:prstGeom prst="rect">
            <a:avLst/>
          </a:prstGeom>
        </p:spPr>
        <p:txBody>
          <a:bodyPr wrap="square">
            <a:spAutoFit/>
          </a:bodyPr>
          <a:lstStyle/>
          <a:p>
            <a:pPr marL="457200" lvl="0" indent="-317500" algn="just">
              <a:buSzPts val="1400"/>
              <a:buFont typeface="Wingdings" pitchFamily="2" charset="2"/>
              <a:buChar char="§"/>
            </a:pPr>
            <a:r>
              <a:rPr lang="en-GB" b="1" dirty="0" smtClean="0"/>
              <a:t>Buyer's/Audience's Persona: </a:t>
            </a:r>
            <a:r>
              <a:rPr lang="en-GB" dirty="0" smtClean="0"/>
              <a:t>Clearly define the target audience for the chosen  brand. </a:t>
            </a:r>
            <a:r>
              <a:rPr lang="en-GB" dirty="0" err="1" smtClean="0"/>
              <a:t>Considerdemographics,psychographics,behaviors,and</a:t>
            </a:r>
            <a:r>
              <a:rPr lang="en-GB" dirty="0" smtClean="0"/>
              <a:t>                                                                                    interests.      </a:t>
            </a:r>
          </a:p>
          <a:p>
            <a:pPr marL="457200" lvl="0" indent="-317500" algn="just">
              <a:buSzPts val="1400"/>
              <a:buFont typeface="Wingdings" pitchFamily="2" charset="2"/>
              <a:buChar char="§"/>
            </a:pPr>
            <a:endParaRPr lang="en-GB" b="1" dirty="0" smtClean="0"/>
          </a:p>
          <a:p>
            <a:pPr marL="457200" lvl="0" indent="-317500" algn="just">
              <a:buSzPts val="1400"/>
              <a:buFont typeface="Wingdings" pitchFamily="2" charset="2"/>
              <a:buChar char="§"/>
            </a:pPr>
            <a:endParaRPr lang="en-GB" b="1" dirty="0" smtClean="0"/>
          </a:p>
          <a:p>
            <a:pPr marL="457200" lvl="0" indent="-317500" algn="just">
              <a:buSzPts val="1400"/>
              <a:buFont typeface="Wingdings" pitchFamily="2" charset="2"/>
              <a:buChar char="§"/>
            </a:pPr>
            <a:endParaRPr lang="en-GB" b="1" dirty="0" smtClean="0"/>
          </a:p>
          <a:p>
            <a:pPr marL="457200" lvl="0" indent="-317500" algn="just">
              <a:buSzPts val="1400"/>
              <a:buFont typeface="Wingdings" pitchFamily="2" charset="2"/>
              <a:buChar char="§"/>
            </a:pPr>
            <a:endParaRPr lang="en-GB" b="1" dirty="0" smtClean="0"/>
          </a:p>
          <a:p>
            <a:pPr marL="457200" lvl="0" indent="-317500" algn="just">
              <a:buSzPts val="1400"/>
              <a:buFont typeface="Wingdings" pitchFamily="2" charset="2"/>
              <a:buChar char="§"/>
            </a:pPr>
            <a:r>
              <a:rPr lang="en-GB" b="1" dirty="0" smtClean="0"/>
              <a:t>Target Audience:</a:t>
            </a:r>
            <a:r>
              <a:rPr lang="en-US" dirty="0" smtClean="0"/>
              <a:t>‌‌</a:t>
            </a:r>
            <a:r>
              <a:rPr lang="en-US" dirty="0" err="1" smtClean="0"/>
              <a:t>Maruti</a:t>
            </a:r>
            <a:r>
              <a:rPr lang="en-US" dirty="0" smtClean="0"/>
              <a:t> Suzuki was formerly known as the </a:t>
            </a:r>
            <a:r>
              <a:rPr lang="en-US" dirty="0" err="1" smtClean="0"/>
              <a:t>Maruti</a:t>
            </a:r>
            <a:r>
              <a:rPr lang="en-US" dirty="0" smtClean="0"/>
              <a:t> </a:t>
            </a:r>
            <a:r>
              <a:rPr lang="en-US" dirty="0" err="1" smtClean="0"/>
              <a:t>Udyog</a:t>
            </a:r>
            <a:r>
              <a:rPr lang="en-US" dirty="0" smtClean="0"/>
              <a:t> Limited, India, and functioned through a joint endeavor between the government of India and Japan's Suzuki Motor Corporation, signed in 1981.</a:t>
            </a:r>
          </a:p>
          <a:p>
            <a:r>
              <a:rPr lang="en-US" dirty="0" smtClean="0"/>
              <a:t>              </a:t>
            </a:r>
          </a:p>
          <a:p>
            <a:r>
              <a:rPr lang="en-US" dirty="0" smtClean="0"/>
              <a:t>                        </a:t>
            </a:r>
            <a:r>
              <a:rPr lang="en-US" dirty="0" err="1" smtClean="0"/>
              <a:t>Maruti</a:t>
            </a:r>
            <a:r>
              <a:rPr lang="en-US" dirty="0" smtClean="0"/>
              <a:t> Suzuki is widely famous as the largest company in the </a:t>
            </a:r>
            <a:r>
              <a:rPr lang="en-US" dirty="0" smtClean="0">
                <a:hlinkClick r:id="rId3"/>
              </a:rPr>
              <a:t>automobile industry</a:t>
            </a:r>
            <a:r>
              <a:rPr lang="en-US" dirty="0" smtClean="0"/>
              <a:t>. The company is headquartered in </a:t>
            </a:r>
            <a:r>
              <a:rPr lang="en-US" dirty="0" smtClean="0">
                <a:hlinkClick r:id="rId4"/>
              </a:rPr>
              <a:t>New Delhi</a:t>
            </a:r>
            <a:r>
              <a:rPr lang="en-US" dirty="0" smtClean="0"/>
              <a:t> and was founded in 1981 by the government of India.  </a:t>
            </a:r>
          </a:p>
          <a:p>
            <a:endParaRPr lang="en-US" dirty="0" smtClean="0"/>
          </a:p>
          <a:p>
            <a:endParaRPr lang="en-US" dirty="0" smtClean="0"/>
          </a:p>
          <a:p>
            <a:r>
              <a:rPr lang="en-US" b="1" dirty="0" smtClean="0"/>
              <a:t>Demographics:   </a:t>
            </a:r>
          </a:p>
          <a:p>
            <a:endParaRPr lang="en-US" b="1" dirty="0" smtClean="0"/>
          </a:p>
          <a:p>
            <a:r>
              <a:rPr lang="en-US" dirty="0" smtClean="0"/>
              <a:t/>
            </a:r>
            <a:br>
              <a:rPr lang="en-US" dirty="0" smtClean="0"/>
            </a:br>
            <a:endParaRPr lang="en-GB" b="1" dirty="0" smtClean="0"/>
          </a:p>
          <a:p>
            <a:pPr marL="457200" lvl="0" indent="-317500" algn="just">
              <a:buSzPts val="1400"/>
              <a:buFont typeface="Wingdings" pitchFamily="2" charset="2"/>
              <a:buChar char="§"/>
            </a:pPr>
            <a:endParaRPr lang="en-GB" dirty="0" smtClean="0"/>
          </a:p>
          <a:p>
            <a:pPr marL="457200" lvl="0" indent="-317500" algn="ctr">
              <a:buSzPts val="1400"/>
            </a:pPr>
            <a:endParaRPr lang="en-GB" dirty="0" smtClean="0"/>
          </a:p>
          <a:p>
            <a:pPr marL="457200" lvl="0" indent="-317500" algn="ctr">
              <a:buSzPts val="1400"/>
            </a:pPr>
            <a:r>
              <a:rPr lang="en-GB" dirty="0" smtClean="0"/>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383822" y="293512"/>
            <a:ext cx="8281978" cy="615523"/>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Font typeface="Wingdings" pitchFamily="2" charset="2"/>
              <a:buChar char="q"/>
            </a:pPr>
            <a:endParaRPr dirty="0"/>
          </a:p>
          <a:p>
            <a:pPr marL="457200" lvl="0" indent="0" algn="l" rtl="0">
              <a:spcBef>
                <a:spcPts val="0"/>
              </a:spcBef>
              <a:spcAft>
                <a:spcPts val="0"/>
              </a:spcAft>
              <a:buFont typeface="Wingdings" pitchFamily="2" charset="2"/>
              <a:buChar char="q"/>
            </a:pPr>
            <a:endParaRPr dirty="0"/>
          </a:p>
        </p:txBody>
      </p:sp>
      <p:sp>
        <p:nvSpPr>
          <p:cNvPr id="5" name="Rectangle 4"/>
          <p:cNvSpPr/>
          <p:nvPr/>
        </p:nvSpPr>
        <p:spPr>
          <a:xfrm>
            <a:off x="626534" y="1130369"/>
            <a:ext cx="8517467" cy="2031325"/>
          </a:xfrm>
          <a:prstGeom prst="rect">
            <a:avLst/>
          </a:prstGeom>
        </p:spPr>
        <p:txBody>
          <a:bodyPr wrap="square">
            <a:spAutoFit/>
          </a:bodyPr>
          <a:lstStyle/>
          <a:p>
            <a:r>
              <a:rPr lang="en-US" dirty="0" smtClean="0"/>
              <a:t>Reflect on the content creation and </a:t>
            </a:r>
            <a:r>
              <a:rPr lang="en-US" dirty="0" err="1" smtClean="0"/>
              <a:t>curation</a:t>
            </a:r>
            <a:r>
              <a:rPr lang="en-US" dirty="0" smtClean="0"/>
              <a:t> </a:t>
            </a:r>
            <a:r>
              <a:rPr lang="en-US" dirty="0" err="1" smtClean="0"/>
              <a:t>process,discussing</a:t>
            </a:r>
            <a:r>
              <a:rPr lang="en-US" dirty="0" smtClean="0"/>
              <a:t> the challenges faced and lessons learned.</a:t>
            </a:r>
          </a:p>
          <a:p>
            <a:endParaRPr lang="en-US" b="1" dirty="0" smtClean="0"/>
          </a:p>
          <a:p>
            <a:r>
              <a:rPr lang="en-US" b="1" dirty="0" smtClean="0"/>
              <a:t>Challenges and lessons learned in content creation and </a:t>
            </a:r>
            <a:r>
              <a:rPr lang="en-US" b="1" dirty="0" err="1" smtClean="0"/>
              <a:t>curation</a:t>
            </a:r>
            <a:r>
              <a:rPr lang="en-US" b="1" dirty="0" smtClean="0"/>
              <a:t> at </a:t>
            </a:r>
            <a:r>
              <a:rPr lang="en-US" b="1" dirty="0" err="1" smtClean="0"/>
              <a:t>Maruti</a:t>
            </a:r>
            <a:r>
              <a:rPr lang="en-US" b="1" dirty="0" smtClean="0"/>
              <a:t> Suzuki India Ltd:</a:t>
            </a:r>
          </a:p>
          <a:p>
            <a:endParaRPr lang="en-US" b="1" dirty="0" smtClean="0"/>
          </a:p>
          <a:p>
            <a:endParaRPr lang="en-US" b="1" dirty="0" smtClean="0"/>
          </a:p>
          <a:p>
            <a:endParaRPr lang="en-US" b="1" dirty="0" smtClean="0"/>
          </a:p>
          <a:p>
            <a:endParaRPr lang="en-US" b="1" dirty="0" smtClean="0"/>
          </a:p>
          <a:p>
            <a:endParaRPr lang="en-US" b="1" dirty="0" smtClean="0"/>
          </a:p>
          <a:p>
            <a:endParaRPr lang="en-US" dirty="0" smtClean="0"/>
          </a:p>
        </p:txBody>
      </p:sp>
      <p:sp>
        <p:nvSpPr>
          <p:cNvPr id="6" name="Rectangle 5"/>
          <p:cNvSpPr/>
          <p:nvPr/>
        </p:nvSpPr>
        <p:spPr>
          <a:xfrm>
            <a:off x="0" y="1906999"/>
            <a:ext cx="8997244" cy="1384995"/>
          </a:xfrm>
          <a:prstGeom prst="rect">
            <a:avLst/>
          </a:prstGeom>
        </p:spPr>
        <p:txBody>
          <a:bodyPr wrap="square">
            <a:spAutoFit/>
          </a:bodyPr>
          <a:lstStyle/>
          <a:p>
            <a:r>
              <a:rPr lang="en-US" dirty="0" smtClean="0"/>
              <a:t>Despite these challenges, </a:t>
            </a:r>
            <a:r>
              <a:rPr lang="en-US" dirty="0" err="1" smtClean="0"/>
              <a:t>Maruti</a:t>
            </a:r>
            <a:r>
              <a:rPr lang="en-US" dirty="0" smtClean="0"/>
              <a:t> Suzuki is well-positioned to continue to be the leading car manufacturer in India. The company has a strong brand, a wide range of products, and a vast network of dealerships. If </a:t>
            </a:r>
            <a:r>
              <a:rPr lang="en-US" dirty="0" err="1" smtClean="0"/>
              <a:t>Maruti</a:t>
            </a:r>
            <a:r>
              <a:rPr lang="en-US" dirty="0" smtClean="0"/>
              <a:t> Suzuki can continue to innovate and meet the changing needs of customers, it will be well-placed to weather the challenges ahead.</a:t>
            </a:r>
          </a:p>
          <a:p>
            <a:endParaRPr lang="en-US" dirty="0" smtClean="0"/>
          </a:p>
          <a:p>
            <a:endParaRPr lang="en-US" dirty="0"/>
          </a:p>
        </p:txBody>
      </p:sp>
      <p:sp>
        <p:nvSpPr>
          <p:cNvPr id="7" name="Rectangle 6"/>
          <p:cNvSpPr/>
          <p:nvPr/>
        </p:nvSpPr>
        <p:spPr>
          <a:xfrm>
            <a:off x="1174047" y="2893320"/>
            <a:ext cx="6858001" cy="1600438"/>
          </a:xfrm>
          <a:prstGeom prst="rect">
            <a:avLst/>
          </a:prstGeom>
        </p:spPr>
        <p:txBody>
          <a:bodyPr wrap="square">
            <a:spAutoFit/>
          </a:bodyPr>
          <a:lstStyle/>
          <a:p>
            <a:r>
              <a:rPr lang="en-US" dirty="0" smtClean="0"/>
              <a:t>Here are some additional challenges that </a:t>
            </a:r>
            <a:r>
              <a:rPr lang="en-US" dirty="0" err="1" smtClean="0"/>
              <a:t>Maruti</a:t>
            </a:r>
            <a:r>
              <a:rPr lang="en-US" dirty="0" smtClean="0"/>
              <a:t> Suzuki may face in the future:</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8" name="Rectangle 7"/>
          <p:cNvSpPr/>
          <p:nvPr/>
        </p:nvSpPr>
        <p:spPr>
          <a:xfrm>
            <a:off x="191913" y="3262489"/>
            <a:ext cx="8952089" cy="1600438"/>
          </a:xfrm>
          <a:prstGeom prst="rect">
            <a:avLst/>
          </a:prstGeom>
        </p:spPr>
        <p:txBody>
          <a:bodyPr wrap="square">
            <a:spAutoFit/>
          </a:bodyPr>
          <a:lstStyle/>
          <a:p>
            <a:pPr>
              <a:buFont typeface="Wingdings" pitchFamily="2" charset="2"/>
              <a:buChar char="v"/>
            </a:pPr>
            <a:r>
              <a:rPr lang="en-US" dirty="0" smtClean="0"/>
              <a:t>The rise of electric vehicles - Electric vehicles are becoming increasingly popular, and this could pose a threat to </a:t>
            </a:r>
            <a:r>
              <a:rPr lang="en-US" dirty="0" err="1" smtClean="0"/>
              <a:t>Maruti</a:t>
            </a:r>
            <a:r>
              <a:rPr lang="en-US" dirty="0" smtClean="0"/>
              <a:t> Suzuki's dominance in the Indian car market. The company will need to invest in electric vehicle technology if it wants to stay ahead of the curve.</a:t>
            </a:r>
          </a:p>
          <a:p>
            <a:pPr>
              <a:buFont typeface="Wingdings" pitchFamily="2" charset="2"/>
              <a:buChar char="v"/>
            </a:pPr>
            <a:endParaRPr lang="en-US" dirty="0" smtClean="0"/>
          </a:p>
          <a:p>
            <a:pPr>
              <a:buFont typeface="Wingdings" pitchFamily="2" charset="2"/>
              <a:buChar char="v"/>
            </a:pPr>
            <a:r>
              <a:rPr lang="en-US" dirty="0" smtClean="0"/>
              <a:t>The growth of online sales - Online sales are growing rapidly in India, and this could also impact </a:t>
            </a:r>
            <a:r>
              <a:rPr lang="en-US" dirty="0" err="1" smtClean="0"/>
              <a:t>Maruti</a:t>
            </a:r>
            <a:r>
              <a:rPr lang="en-US" dirty="0" smtClean="0"/>
              <a:t> Suzuki's business. The company will need to adapt its sales strategy to meet the needs of online shoppers.</a:t>
            </a:r>
          </a:p>
          <a:p>
            <a:pPr>
              <a:buFont typeface="Wingdings" pitchFamily="2" charset="2"/>
              <a:buChar char="v"/>
            </a:pP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383822" y="293512"/>
            <a:ext cx="8281978" cy="615523"/>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Font typeface="Wingdings" pitchFamily="2" charset="2"/>
              <a:buChar char="q"/>
            </a:pPr>
            <a:endParaRPr dirty="0"/>
          </a:p>
          <a:p>
            <a:pPr marL="457200" lvl="0" indent="0" algn="l" rtl="0">
              <a:spcBef>
                <a:spcPts val="0"/>
              </a:spcBef>
              <a:spcAft>
                <a:spcPts val="0"/>
              </a:spcAft>
              <a:buFont typeface="Wingdings" pitchFamily="2" charset="2"/>
              <a:buChar char="q"/>
            </a:pPr>
            <a:endParaRPr dirty="0"/>
          </a:p>
        </p:txBody>
      </p:sp>
      <p:sp>
        <p:nvSpPr>
          <p:cNvPr id="5" name="Rectangle 4"/>
          <p:cNvSpPr/>
          <p:nvPr/>
        </p:nvSpPr>
        <p:spPr>
          <a:xfrm>
            <a:off x="626534" y="1130369"/>
            <a:ext cx="8517467" cy="4401205"/>
          </a:xfrm>
          <a:prstGeom prst="rect">
            <a:avLst/>
          </a:prstGeom>
        </p:spPr>
        <p:txBody>
          <a:bodyPr wrap="square">
            <a:spAutoFit/>
          </a:bodyPr>
          <a:lstStyle/>
          <a:p>
            <a:r>
              <a:rPr lang="en-US" dirty="0" smtClean="0"/>
              <a:t>Reflect on the content creation and </a:t>
            </a:r>
            <a:r>
              <a:rPr lang="en-US" dirty="0" err="1" smtClean="0"/>
              <a:t>curation</a:t>
            </a:r>
            <a:r>
              <a:rPr lang="en-US" dirty="0" smtClean="0"/>
              <a:t> </a:t>
            </a:r>
            <a:r>
              <a:rPr lang="en-US" dirty="0" err="1" smtClean="0"/>
              <a:t>process,discussing</a:t>
            </a:r>
            <a:r>
              <a:rPr lang="en-US" dirty="0" smtClean="0"/>
              <a:t> the challenges faced and lessons learned.</a:t>
            </a:r>
          </a:p>
          <a:p>
            <a:endParaRPr lang="en-US" b="1" dirty="0" smtClean="0"/>
          </a:p>
          <a:p>
            <a:r>
              <a:rPr lang="en-US" b="1" dirty="0" smtClean="0"/>
              <a:t>Challenges and lessons learned in content creation and </a:t>
            </a:r>
            <a:r>
              <a:rPr lang="en-US" b="1" dirty="0" err="1" smtClean="0"/>
              <a:t>curation</a:t>
            </a:r>
            <a:r>
              <a:rPr lang="en-US" b="1" dirty="0" smtClean="0"/>
              <a:t> at </a:t>
            </a:r>
            <a:r>
              <a:rPr lang="en-US" b="1" dirty="0" err="1" smtClean="0"/>
              <a:t>Maruti</a:t>
            </a:r>
            <a:r>
              <a:rPr lang="en-US" b="1" dirty="0" smtClean="0"/>
              <a:t> Suzuki India Ltd:</a:t>
            </a:r>
          </a:p>
          <a:p>
            <a:endParaRPr lang="en-US" b="1" dirty="0" smtClean="0"/>
          </a:p>
          <a:p>
            <a:endParaRPr lang="en-US" b="1" dirty="0" smtClean="0"/>
          </a:p>
          <a:p>
            <a:pPr>
              <a:buFont typeface="Wingdings" pitchFamily="2" charset="2"/>
              <a:buChar char="v"/>
            </a:pPr>
            <a:r>
              <a:rPr lang="en-US" dirty="0" smtClean="0"/>
              <a:t>The emergence of new market entrants - New car manufacturers are entering the Indian market, and this could pose a challenge to </a:t>
            </a:r>
            <a:r>
              <a:rPr lang="en-US" dirty="0" err="1" smtClean="0"/>
              <a:t>Maruti</a:t>
            </a:r>
            <a:r>
              <a:rPr lang="en-US" dirty="0" smtClean="0"/>
              <a:t> Suzuki's market share. The company will need to stay ahead of the competition by offering innovative products and services.</a:t>
            </a:r>
          </a:p>
          <a:p>
            <a:pPr>
              <a:buFont typeface="Wingdings" pitchFamily="2" charset="2"/>
              <a:buChar char="v"/>
            </a:pPr>
            <a:endParaRPr lang="en-US" dirty="0" smtClean="0"/>
          </a:p>
          <a:p>
            <a:endParaRPr lang="en-US" dirty="0" smtClean="0"/>
          </a:p>
          <a:p>
            <a:endParaRPr lang="en-US" dirty="0" smtClean="0"/>
          </a:p>
          <a:p>
            <a:endParaRPr lang="en-US" dirty="0" smtClean="0"/>
          </a:p>
          <a:p>
            <a:r>
              <a:rPr lang="en-US" dirty="0" err="1" smtClean="0"/>
              <a:t>Maruti</a:t>
            </a:r>
            <a:r>
              <a:rPr lang="en-US" dirty="0" smtClean="0"/>
              <a:t> Suzuki is a well-established company with a strong track record, but it will need to address these challenges if it wants to continue to be successful in the future.</a:t>
            </a:r>
          </a:p>
          <a:p>
            <a:endParaRPr lang="en-US" b="1" dirty="0" smtClean="0"/>
          </a:p>
          <a:p>
            <a:endParaRPr lang="en-US" b="1" dirty="0" smtClean="0"/>
          </a:p>
          <a:p>
            <a:endParaRPr lang="en-US" b="1" dirty="0" smtClean="0"/>
          </a:p>
          <a:p>
            <a:endParaRPr lang="en-US" b="1" dirty="0" smtClean="0"/>
          </a:p>
          <a:p>
            <a:endParaRPr lang="en-US" b="1" dirty="0" smtClean="0"/>
          </a:p>
          <a:p>
            <a:endParaRPr lang="en-US" dirty="0"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383822" y="293512"/>
            <a:ext cx="8281978" cy="615523"/>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Font typeface="Wingdings" pitchFamily="2" charset="2"/>
              <a:buChar char="q"/>
            </a:pPr>
            <a:endParaRPr dirty="0"/>
          </a:p>
          <a:p>
            <a:pPr marL="457200" lvl="0" indent="0" algn="l" rtl="0">
              <a:spcBef>
                <a:spcPts val="0"/>
              </a:spcBef>
              <a:spcAft>
                <a:spcPts val="0"/>
              </a:spcAft>
              <a:buFont typeface="Wingdings" pitchFamily="2" charset="2"/>
              <a:buChar char="q"/>
            </a:pPr>
            <a:endParaRPr dirty="0"/>
          </a:p>
        </p:txBody>
      </p:sp>
      <p:sp>
        <p:nvSpPr>
          <p:cNvPr id="5" name="Rectangle 4"/>
          <p:cNvSpPr/>
          <p:nvPr/>
        </p:nvSpPr>
        <p:spPr>
          <a:xfrm>
            <a:off x="626534" y="1130368"/>
            <a:ext cx="8517467" cy="1815882"/>
          </a:xfrm>
          <a:prstGeom prst="rect">
            <a:avLst/>
          </a:prstGeom>
        </p:spPr>
        <p:txBody>
          <a:bodyPr wrap="square">
            <a:spAutoFit/>
          </a:bodyPr>
          <a:lstStyle/>
          <a:p>
            <a:r>
              <a:rPr lang="en-US" b="1" dirty="0" smtClean="0"/>
              <a:t>Lessons Learned:</a:t>
            </a:r>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dirty="0" smtClean="0"/>
          </a:p>
        </p:txBody>
      </p:sp>
      <p:sp>
        <p:nvSpPr>
          <p:cNvPr id="6" name="Rectangle 5"/>
          <p:cNvSpPr/>
          <p:nvPr/>
        </p:nvSpPr>
        <p:spPr>
          <a:xfrm>
            <a:off x="169335" y="1343379"/>
            <a:ext cx="8974667" cy="4401205"/>
          </a:xfrm>
          <a:prstGeom prst="rect">
            <a:avLst/>
          </a:prstGeom>
        </p:spPr>
        <p:txBody>
          <a:bodyPr wrap="square">
            <a:spAutoFit/>
          </a:bodyPr>
          <a:lstStyle/>
          <a:p>
            <a:r>
              <a:rPr lang="en-US" dirty="0" smtClean="0"/>
              <a:t/>
            </a:r>
            <a:br>
              <a:rPr lang="en-US" dirty="0" smtClean="0"/>
            </a:br>
            <a:r>
              <a:rPr lang="en-US" dirty="0" err="1" smtClean="0"/>
              <a:t>Maruti</a:t>
            </a:r>
            <a:r>
              <a:rPr lang="en-US" dirty="0" smtClean="0"/>
              <a:t> Suzuki India Limited has been in business for over 40 years, and it has learned a lot during that time. Here are some of the lessons that the company has learned:</a:t>
            </a:r>
          </a:p>
          <a:p>
            <a:endParaRPr lang="en-US" dirty="0" smtClean="0"/>
          </a:p>
          <a:p>
            <a:pPr>
              <a:buFont typeface="Wingdings" pitchFamily="2" charset="2"/>
              <a:buChar char="v"/>
            </a:pPr>
            <a:r>
              <a:rPr lang="en-US" dirty="0" smtClean="0"/>
              <a:t>The importance of brand building - </a:t>
            </a:r>
            <a:r>
              <a:rPr lang="en-US" dirty="0" err="1" smtClean="0"/>
              <a:t>Maruti</a:t>
            </a:r>
            <a:r>
              <a:rPr lang="en-US" dirty="0" smtClean="0"/>
              <a:t> Suzuki has built a strong brand over the years, and this has been a key factor in its success. The company has done this by consistently delivering high-quality products and services, and by investing in marketing and advertising.</a:t>
            </a:r>
          </a:p>
          <a:p>
            <a:endParaRPr lang="en-US" dirty="0" smtClean="0"/>
          </a:p>
          <a:p>
            <a:pPr>
              <a:buFont typeface="Wingdings" pitchFamily="2" charset="2"/>
              <a:buChar char="v"/>
            </a:pPr>
            <a:r>
              <a:rPr lang="en-US" dirty="0" smtClean="0"/>
              <a:t>The importance of customer satisfaction - </a:t>
            </a:r>
            <a:r>
              <a:rPr lang="en-US" dirty="0" err="1" smtClean="0"/>
              <a:t>Maruti</a:t>
            </a:r>
            <a:r>
              <a:rPr lang="en-US" dirty="0" smtClean="0"/>
              <a:t> Suzuki knows that customer satisfaction is essential for its success. The company has a strong focus on customer service, and it strives to provide a positive experience for its customers.</a:t>
            </a:r>
          </a:p>
          <a:p>
            <a:pPr>
              <a:buFont typeface="Wingdings" pitchFamily="2" charset="2"/>
              <a:buChar char="v"/>
            </a:pPr>
            <a:endParaRPr lang="en-US" dirty="0" smtClean="0"/>
          </a:p>
          <a:p>
            <a:pPr>
              <a:buFont typeface="Wingdings" pitchFamily="2" charset="2"/>
              <a:buChar char="v"/>
            </a:pPr>
            <a:r>
              <a:rPr lang="en-US" dirty="0" smtClean="0"/>
              <a:t>The importance of innovation - </a:t>
            </a:r>
            <a:r>
              <a:rPr lang="en-US" dirty="0" err="1" smtClean="0"/>
              <a:t>Maruti</a:t>
            </a:r>
            <a:r>
              <a:rPr lang="en-US" dirty="0" smtClean="0"/>
              <a:t> Suzuki is constantly innovating, and this has helped the company to stay ahead of the competition. The company has introduced a number of new technologies and features, and it is always looking for ways to improve its products.</a:t>
            </a:r>
          </a:p>
          <a:p>
            <a:r>
              <a:rPr lang="en-US" dirty="0" smtClean="0"/>
              <a:t>These are just some of the lessons that </a:t>
            </a:r>
            <a:r>
              <a:rPr lang="en-US" dirty="0" err="1" smtClean="0"/>
              <a:t>Maruti</a:t>
            </a:r>
            <a:r>
              <a:rPr lang="en-US" dirty="0" smtClean="0"/>
              <a:t> Suzuki India Limited has learned over the years. The company is constantly learning and evolving, and it is well-positioned to continue to be successful in the future.</a:t>
            </a:r>
          </a:p>
          <a:p>
            <a:endParaRPr lang="en-US" dirty="0" smtClean="0"/>
          </a:p>
          <a:p>
            <a:pPr>
              <a:buFont typeface="Wingdings" pitchFamily="2" charset="2"/>
              <a:buChar char="v"/>
            </a:pPr>
            <a:endParaRPr lang="en-US" dirty="0" smtClean="0"/>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237069" y="1196623"/>
            <a:ext cx="8428733" cy="1692741"/>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for email marketing</a:t>
            </a:r>
            <a:r>
              <a:rPr lang="en-GB" b="1" dirty="0" smtClean="0"/>
              <a:t>:</a:t>
            </a:r>
          </a:p>
          <a:p>
            <a:pPr marL="457200" lvl="0" indent="0" algn="l" rtl="0">
              <a:spcBef>
                <a:spcPts val="0"/>
              </a:spcBef>
              <a:spcAft>
                <a:spcPts val="0"/>
              </a:spcAft>
              <a:buNone/>
            </a:pPr>
            <a:endParaRPr lang="en-GB" b="1" dirty="0" smtClean="0"/>
          </a:p>
          <a:p>
            <a:pPr marL="457200" lvl="0" indent="0" algn="l" rtl="0">
              <a:spcBef>
                <a:spcPts val="0"/>
              </a:spcBef>
              <a:spcAft>
                <a:spcPts val="0"/>
              </a:spcAft>
              <a:buNone/>
            </a:pPr>
            <a:endParaRPr lang="en-GB" b="1" dirty="0" smtClean="0"/>
          </a:p>
          <a:p>
            <a:pPr marL="457200" lvl="0" indent="0" algn="l" rtl="0">
              <a:spcBef>
                <a:spcPts val="0"/>
              </a:spcBef>
              <a:spcAft>
                <a:spcPts val="0"/>
              </a:spcAft>
              <a:buNone/>
            </a:pPr>
            <a:endParaRPr b="1" dirty="0"/>
          </a:p>
          <a:p>
            <a:pPr marL="457200" lvl="0" indent="0" algn="l" rtl="0">
              <a:spcBef>
                <a:spcPts val="0"/>
              </a:spcBef>
              <a:spcAft>
                <a:spcPts val="0"/>
              </a:spcAft>
              <a:buNone/>
            </a:pPr>
            <a:endParaRPr b="1"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44" name="Google Shape;144;p27"/>
          <p:cNvSpPr txBox="1"/>
          <p:nvPr/>
        </p:nvSpPr>
        <p:spPr>
          <a:xfrm>
            <a:off x="766950" y="1281450"/>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100" b="1" dirty="0">
              <a:solidFill>
                <a:srgbClr val="434343"/>
              </a:solidFill>
            </a:endParaRPr>
          </a:p>
          <a:p>
            <a:pPr marL="0" lvl="0" indent="0" algn="l" rtl="0">
              <a:spcBef>
                <a:spcPts val="0"/>
              </a:spcBef>
              <a:spcAft>
                <a:spcPts val="0"/>
              </a:spcAft>
              <a:buNone/>
            </a:pPr>
            <a:endParaRPr sz="1900" dirty="0"/>
          </a:p>
        </p:txBody>
      </p:sp>
      <p:pic>
        <p:nvPicPr>
          <p:cNvPr id="12290" name="Picture 2" descr="Maruti Suzuki Marketing Case Study - About Maruti Suzuki"/>
          <p:cNvPicPr>
            <a:picLocks noChangeAspect="1" noChangeArrowheads="1"/>
          </p:cNvPicPr>
          <p:nvPr/>
        </p:nvPicPr>
        <p:blipFill>
          <a:blip r:embed="rId3"/>
          <a:srcRect/>
          <a:stretch>
            <a:fillRect/>
          </a:stretch>
        </p:blipFill>
        <p:spPr bwMode="auto">
          <a:xfrm>
            <a:off x="598312" y="1648178"/>
            <a:ext cx="8240889" cy="3330222"/>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564444" y="259645"/>
            <a:ext cx="7812606" cy="43573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1 - Brand Awareness</a:t>
            </a:r>
            <a:endParaRPr sz="2100" b="1" dirty="0">
              <a:solidFill>
                <a:srgbClr val="434343"/>
              </a:solidFill>
            </a:endParaRPr>
          </a:p>
          <a:p>
            <a:r>
              <a:rPr lang="en-GB" sz="1900" dirty="0"/>
              <a:t>(insert </a:t>
            </a:r>
            <a:r>
              <a:rPr lang="en-GB" sz="1900" dirty="0" err="1"/>
              <a:t>emailer</a:t>
            </a:r>
            <a:r>
              <a:rPr lang="en-GB" sz="1900" dirty="0"/>
              <a:t> </a:t>
            </a:r>
            <a:r>
              <a:rPr lang="en-GB" sz="1900" dirty="0" smtClean="0"/>
              <a:t>image</a:t>
            </a:r>
          </a:p>
          <a:p>
            <a:pPr marL="0" lvl="0" indent="0" algn="l" rtl="0">
              <a:spcBef>
                <a:spcPts val="0"/>
              </a:spcBef>
              <a:spcAft>
                <a:spcPts val="0"/>
              </a:spcAft>
              <a:buNone/>
            </a:pPr>
            <a:endParaRPr lang="en-GB" sz="1900" dirty="0" smtClean="0"/>
          </a:p>
          <a:p>
            <a:pPr marL="0" lvl="0" indent="0" algn="l" rtl="0">
              <a:spcBef>
                <a:spcPts val="0"/>
              </a:spcBef>
              <a:spcAft>
                <a:spcPts val="0"/>
              </a:spcAft>
              <a:buNone/>
            </a:pPr>
            <a:endParaRPr lang="en-GB" sz="1900" dirty="0" smtClean="0"/>
          </a:p>
          <a:p>
            <a:pPr marL="0" lvl="0" indent="0" algn="l" rtl="0">
              <a:spcBef>
                <a:spcPts val="0"/>
              </a:spcBef>
              <a:spcAft>
                <a:spcPts val="0"/>
              </a:spcAft>
              <a:buNone/>
            </a:pPr>
            <a:endParaRPr lang="en-GB" sz="1900" dirty="0" smtClean="0"/>
          </a:p>
          <a:p>
            <a:pPr marL="0" lvl="0" indent="0" algn="l" rtl="0">
              <a:spcBef>
                <a:spcPts val="0"/>
              </a:spcBef>
              <a:spcAft>
                <a:spcPts val="0"/>
              </a:spcAft>
              <a:buNone/>
            </a:pPr>
            <a:endParaRPr lang="en-GB" sz="1900" dirty="0" smtClean="0"/>
          </a:p>
          <a:p>
            <a:pPr marL="0" lvl="0" indent="0" algn="l" rtl="0">
              <a:spcBef>
                <a:spcPts val="0"/>
              </a:spcBef>
              <a:spcAft>
                <a:spcPts val="0"/>
              </a:spcAft>
              <a:buNone/>
            </a:pPr>
            <a:endParaRPr lang="en-GB" sz="1900" dirty="0" smtClean="0"/>
          </a:p>
          <a:p>
            <a:pPr marL="0" lvl="0" indent="0" algn="l" rtl="0">
              <a:spcBef>
                <a:spcPts val="0"/>
              </a:spcBef>
              <a:spcAft>
                <a:spcPts val="0"/>
              </a:spcAft>
              <a:buNone/>
            </a:pPr>
            <a:endParaRPr lang="en-GB" sz="1900" dirty="0" smtClean="0"/>
          </a:p>
          <a:p>
            <a:pPr marL="0" lvl="0" indent="0" algn="l" rtl="0">
              <a:spcBef>
                <a:spcPts val="0"/>
              </a:spcBef>
              <a:spcAft>
                <a:spcPts val="0"/>
              </a:spcAft>
              <a:buNone/>
            </a:pPr>
            <a:endParaRPr lang="en-GB" sz="1900" dirty="0" smtClean="0"/>
          </a:p>
          <a:p>
            <a:pPr marL="0" lvl="0" indent="0" algn="l" rtl="0">
              <a:spcBef>
                <a:spcPts val="0"/>
              </a:spcBef>
              <a:spcAft>
                <a:spcPts val="0"/>
              </a:spcAft>
              <a:buNone/>
            </a:pPr>
            <a:endParaRPr lang="en-GB" sz="1900" dirty="0" smtClean="0"/>
          </a:p>
          <a:p>
            <a:pPr marL="0" lvl="0" indent="0" algn="l" rtl="0">
              <a:spcBef>
                <a:spcPts val="0"/>
              </a:spcBef>
              <a:spcAft>
                <a:spcPts val="0"/>
              </a:spcAft>
              <a:buNone/>
            </a:pPr>
            <a:endParaRPr lang="en-GB" sz="1900" dirty="0" smtClean="0"/>
          </a:p>
          <a:p>
            <a:pPr marL="0" lvl="0" indent="0" algn="l" rtl="0">
              <a:spcBef>
                <a:spcPts val="0"/>
              </a:spcBef>
              <a:spcAft>
                <a:spcPts val="0"/>
              </a:spcAft>
              <a:buNone/>
            </a:pPr>
            <a:endParaRPr lang="en-GB" sz="1900" dirty="0" smtClean="0"/>
          </a:p>
          <a:p>
            <a:pPr marL="0" lvl="0" indent="0" algn="l" rtl="0">
              <a:spcBef>
                <a:spcPts val="0"/>
              </a:spcBef>
              <a:spcAft>
                <a:spcPts val="0"/>
              </a:spcAft>
              <a:buNone/>
            </a:pPr>
            <a:endParaRPr lang="en-GB" sz="1900" dirty="0" smtClean="0"/>
          </a:p>
          <a:p>
            <a:pPr marL="0" lvl="0" indent="0" algn="l" rtl="0">
              <a:spcBef>
                <a:spcPts val="0"/>
              </a:spcBef>
              <a:spcAft>
                <a:spcPts val="0"/>
              </a:spcAft>
              <a:buNone/>
            </a:pPr>
            <a:endParaRPr sz="1900" dirty="0"/>
          </a:p>
        </p:txBody>
      </p:sp>
      <p:pic>
        <p:nvPicPr>
          <p:cNvPr id="20482" name="Picture 2" descr="https://www.marutisuzuki.com/corporate/media/press-releases/2023/may/-/media/0B2C5586E2B14B3587B819F27331A692"/>
          <p:cNvPicPr>
            <a:picLocks noChangeAspect="1" noChangeArrowheads="1"/>
          </p:cNvPicPr>
          <p:nvPr/>
        </p:nvPicPr>
        <p:blipFill>
          <a:blip r:embed="rId3"/>
          <a:srcRect/>
          <a:stretch>
            <a:fillRect/>
          </a:stretch>
        </p:blipFill>
        <p:spPr bwMode="auto">
          <a:xfrm>
            <a:off x="383825" y="1347909"/>
            <a:ext cx="8760177" cy="3795592"/>
          </a:xfrm>
          <a:prstGeom prst="rect">
            <a:avLst/>
          </a:prstGeom>
          <a:noFill/>
        </p:spPr>
      </p:pic>
      <p:sp>
        <p:nvSpPr>
          <p:cNvPr id="4" name="Rectangle 3"/>
          <p:cNvSpPr/>
          <p:nvPr/>
        </p:nvSpPr>
        <p:spPr>
          <a:xfrm>
            <a:off x="3544712" y="959557"/>
            <a:ext cx="3561644" cy="307777"/>
          </a:xfrm>
          <a:prstGeom prst="rect">
            <a:avLst/>
          </a:prstGeom>
        </p:spPr>
        <p:txBody>
          <a:bodyPr wrap="square">
            <a:spAutoFit/>
          </a:bodyPr>
          <a:lstStyle/>
          <a:p>
            <a:r>
              <a:rPr lang="en-US" dirty="0" smtClean="0"/>
              <a:t>.</a:t>
            </a:r>
            <a:endParaRPr lang="en-US" dirty="0"/>
          </a:p>
        </p:txBody>
      </p:sp>
      <p:sp>
        <p:nvSpPr>
          <p:cNvPr id="5" name="Rectangle 4"/>
          <p:cNvSpPr/>
          <p:nvPr/>
        </p:nvSpPr>
        <p:spPr>
          <a:xfrm>
            <a:off x="3002845" y="767644"/>
            <a:ext cx="2431651" cy="523220"/>
          </a:xfrm>
          <a:prstGeom prst="rect">
            <a:avLst/>
          </a:prstGeom>
        </p:spPr>
        <p:txBody>
          <a:bodyPr wrap="square">
            <a:spAutoFit/>
          </a:bodyPr>
          <a:lstStyle/>
          <a:p>
            <a:r>
              <a:rPr lang="en-US" dirty="0" smtClean="0">
                <a:hlinkClick r:id="rId4"/>
              </a:rPr>
              <a:t>contact@maruti.co.in</a:t>
            </a:r>
            <a:r>
              <a:rPr lang="en-US" dirty="0" smtClean="0"/>
              <a:t>.</a:t>
            </a:r>
          </a:p>
          <a:p>
            <a:r>
              <a:rPr lang="en-US" dirty="0" smtClean="0"/>
              <a:t>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noChangeArrowheads="1"/>
          </p:cNvPicPr>
          <p:nvPr/>
        </p:nvPicPr>
        <p:blipFill>
          <a:blip r:embed="rId2"/>
          <a:srcRect/>
          <a:stretch>
            <a:fillRect/>
          </a:stretch>
        </p:blipFill>
        <p:spPr bwMode="auto">
          <a:xfrm>
            <a:off x="777766" y="497176"/>
            <a:ext cx="6968359" cy="4190438"/>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640" y="1124607"/>
            <a:ext cx="7451836" cy="3090040"/>
          </a:xfrm>
        </p:spPr>
        <p:txBody>
          <a:bodyPr>
            <a:normAutofit fontScale="90000"/>
          </a:bodyPr>
          <a:lstStyle/>
          <a:p>
            <a:pPr algn="l"/>
            <a:r>
              <a:rPr lang="en-US" sz="1600" b="1" dirty="0" err="1" smtClean="0"/>
              <a:t>Psychographic:</a:t>
            </a:r>
            <a:r>
              <a:rPr lang="en-US" sz="1600" dirty="0" err="1" smtClean="0"/>
              <a:t>It</a:t>
            </a:r>
            <a:r>
              <a:rPr lang="en-US" sz="1600" dirty="0" smtClean="0"/>
              <a:t> is basically focuses on middle class people but company does make sports car too.  In view of psychological segment, vehicle makers return up with entirely </a:t>
            </a:r>
            <a:r>
              <a:rPr lang="en-US" sz="1600" dirty="0" err="1" smtClean="0"/>
              <a:t>unexpectedvariation</a:t>
            </a:r>
            <a:r>
              <a:rPr lang="en-US" sz="1600" dirty="0" smtClean="0"/>
              <a:t> of the models of their item. This has been for the most part observed inside the instance of autos, wherever organizations ordinarily returned up with 2 or 3 variations of </a:t>
            </a:r>
            <a:r>
              <a:rPr lang="en-US" sz="1600" dirty="0" err="1" smtClean="0"/>
              <a:t>acomparative</a:t>
            </a:r>
            <a:r>
              <a:rPr lang="en-US" sz="1600" dirty="0" smtClean="0"/>
              <a:t> model, and it's been found out in terms of professional career investigators that the variation of the medium variation of the model moves of the fore </a:t>
            </a:r>
            <a:r>
              <a:rPr lang="en-US" sz="1600" dirty="0" err="1" smtClean="0"/>
              <a:t>amost</a:t>
            </a:r>
            <a:r>
              <a:rPr lang="en-US" sz="1600" dirty="0" smtClean="0"/>
              <a:t/>
            </a:r>
            <a:br>
              <a:rPr lang="en-US" sz="1600" dirty="0" smtClean="0"/>
            </a:br>
            <a:r>
              <a:rPr lang="en-US" sz="1600" dirty="0" smtClean="0"/>
              <a:t/>
            </a:r>
            <a:br>
              <a:rPr lang="en-US" sz="1600" dirty="0" smtClean="0"/>
            </a:br>
            <a:r>
              <a:rPr lang="en-US" sz="1600" b="1" dirty="0" err="1" smtClean="0"/>
              <a:t>Behaviours:</a:t>
            </a:r>
            <a:r>
              <a:rPr lang="en-US" sz="1400" dirty="0" err="1" smtClean="0"/>
              <a:t>CUSTOMER</a:t>
            </a:r>
            <a:r>
              <a:rPr lang="en-US" sz="1400" dirty="0" smtClean="0"/>
              <a:t> BEHAVIOUR is the study of when, why, how, and where people do or do not buy a product. It blends elements from psychology, sociology, social anthropology and economics. It attempts to understand the buyer decision making process, both individually and in groups.  It also tries to assess influences on the customer from groups such as family, friends, reference groups, and society in general. Customer behavior study is based on consumer buying behavior, with the customer playing the three distinct roles of user, payer and buyer. Relationship marketing is an influential asset for customer behavior analysis as it has a keen interest in the re-discovery of the true meaning of marketing through the re-affirmation of the importance of the customer or buyer. Customer Behavior is an information industry term for methodologies, software, and usually internet capabilities that help an enterprise manage customer nature and behavior or customer relationship in an organized way. For example, an enterprise might build a database about its customer that described behavior in sufficient detail so that management , salespeople ,people providing services, and perhaps the customer directly could access information, match customer needs with product plans and offerings. Reminds customer of service requirements, know what other products a customer had purchased, and so forth[9-10]. CB methodologies enable the organization to understand the customer’s needs and behavior better. It introduces reliable process and procedures for interacting with customer.</a:t>
            </a:r>
            <a:endParaRPr lang="en-US" sz="16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904712" y="239486"/>
            <a:ext cx="7610100" cy="520882"/>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0"/>
              </a:spcBef>
              <a:spcAft>
                <a:spcPts val="0"/>
              </a:spcAft>
              <a:buNone/>
            </a:pPr>
            <a:r>
              <a:rPr lang="en-GB" sz="1900" b="1" dirty="0" err="1" smtClean="0">
                <a:solidFill>
                  <a:schemeClr val="tx1">
                    <a:lumMod val="95000"/>
                    <a:lumOff val="5000"/>
                  </a:schemeClr>
                </a:solidFill>
              </a:rPr>
              <a:t>Intrest</a:t>
            </a:r>
            <a:r>
              <a:rPr lang="en-GB" sz="1900" b="1" dirty="0" smtClean="0">
                <a:solidFill>
                  <a:schemeClr val="tx1">
                    <a:lumMod val="95000"/>
                    <a:lumOff val="5000"/>
                  </a:schemeClr>
                </a:solidFill>
              </a:rPr>
              <a:t>:</a:t>
            </a:r>
            <a:endParaRPr sz="1900" dirty="0">
              <a:solidFill>
                <a:schemeClr val="tx1">
                  <a:lumMod val="95000"/>
                  <a:lumOff val="5000"/>
                </a:schemeClr>
              </a:solidFill>
            </a:endParaRPr>
          </a:p>
        </p:txBody>
      </p:sp>
      <p:sp>
        <p:nvSpPr>
          <p:cNvPr id="86" name="Google Shape;86;p18"/>
          <p:cNvSpPr txBox="1"/>
          <p:nvPr/>
        </p:nvSpPr>
        <p:spPr>
          <a:xfrm>
            <a:off x="419545" y="0"/>
            <a:ext cx="7380000"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ctr" rtl="0">
              <a:spcBef>
                <a:spcPts val="0"/>
              </a:spcBef>
              <a:spcAft>
                <a:spcPts val="0"/>
              </a:spcAft>
              <a:buSzPts val="1400"/>
            </a:pPr>
            <a:r>
              <a:rPr lang="en-US" dirty="0" smtClean="0"/>
              <a:t>.       </a:t>
            </a:r>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lgn="ctr" rtl="0">
              <a:spcBef>
                <a:spcPts val="0"/>
              </a:spcBef>
              <a:spcAft>
                <a:spcPts val="0"/>
              </a:spcAft>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lgn="l" rtl="0">
              <a:spcBef>
                <a:spcPts val="0"/>
              </a:spcBef>
              <a:spcAft>
                <a:spcPts val="0"/>
              </a:spcAft>
              <a:buSzPts val="1400"/>
            </a:pPr>
            <a:r>
              <a:rPr lang="en-US" dirty="0" smtClean="0"/>
              <a:t> </a:t>
            </a:r>
          </a:p>
          <a:p>
            <a:pPr marL="457200" lvl="0" indent="-317500" algn="l" rtl="0">
              <a:spcBef>
                <a:spcPts val="0"/>
              </a:spcBef>
              <a:spcAft>
                <a:spcPts val="0"/>
              </a:spcAft>
              <a:buSzPts val="1400"/>
            </a:pPr>
            <a:r>
              <a:rPr lang="en-US" b="1" dirty="0" smtClean="0"/>
              <a:t>                                      </a:t>
            </a:r>
          </a:p>
          <a:p>
            <a:pPr marL="457200" lvl="0" indent="-317500" algn="l" rtl="0">
              <a:spcBef>
                <a:spcPts val="0"/>
              </a:spcBef>
              <a:spcAft>
                <a:spcPts val="0"/>
              </a:spcAft>
              <a:buSzPts val="1400"/>
            </a:pPr>
            <a:r>
              <a:rPr lang="en-US" b="1" dirty="0" smtClean="0"/>
              <a:t>                                      </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r>
              <a:rPr lang="en-US" dirty="0" smtClean="0"/>
              <a:t>  </a:t>
            </a:r>
            <a:endParaRPr dirty="0"/>
          </a:p>
        </p:txBody>
      </p:sp>
      <p:sp>
        <p:nvSpPr>
          <p:cNvPr id="5" name="Rectangle 4"/>
          <p:cNvSpPr/>
          <p:nvPr/>
        </p:nvSpPr>
        <p:spPr>
          <a:xfrm>
            <a:off x="3709988" y="685930"/>
            <a:ext cx="2286000" cy="1600438"/>
          </a:xfrm>
          <a:prstGeom prst="rect">
            <a:avLst/>
          </a:prstGeom>
        </p:spPr>
        <p:txBody>
          <a:bodyPr>
            <a:spAutoFit/>
          </a:bodyPr>
          <a:lstStyle/>
          <a:p>
            <a:pPr marL="457200" lvl="0" indent="-317500" algn="ctr">
              <a:buSzPts val="1400"/>
            </a:pPr>
            <a:r>
              <a:rPr lang="en-GB" dirty="0" smtClean="0"/>
              <a:t>  </a:t>
            </a: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lgn="ctr">
              <a:buSzPts val="1400"/>
            </a:pPr>
            <a:endParaRPr lang="en-US" dirty="0" smtClean="0"/>
          </a:p>
          <a:p>
            <a:pPr marL="457200" lvl="0" indent="-317500">
              <a:buSzPts val="1400"/>
            </a:pPr>
            <a:r>
              <a:rPr lang="en-US" dirty="0" smtClean="0"/>
              <a:t>      </a:t>
            </a:r>
          </a:p>
          <a:p>
            <a:pPr marL="457200" lvl="0" indent="-317500">
              <a:buSzPts val="1400"/>
            </a:pPr>
            <a:endParaRPr lang="en-GB" dirty="0" smtClean="0"/>
          </a:p>
          <a:p>
            <a:pPr marL="457200" lvl="0" indent="-317500">
              <a:buSzPts val="1400"/>
            </a:pPr>
            <a:r>
              <a:rPr lang="en-US" dirty="0" smtClean="0"/>
              <a:t> </a:t>
            </a:r>
            <a:endParaRPr lang="en-US" dirty="0"/>
          </a:p>
        </p:txBody>
      </p:sp>
      <p:sp>
        <p:nvSpPr>
          <p:cNvPr id="6" name="Rectangle 5"/>
          <p:cNvSpPr/>
          <p:nvPr/>
        </p:nvSpPr>
        <p:spPr>
          <a:xfrm>
            <a:off x="632121" y="1068063"/>
            <a:ext cx="7488622" cy="5478423"/>
          </a:xfrm>
          <a:prstGeom prst="rect">
            <a:avLst/>
          </a:prstGeom>
        </p:spPr>
        <p:txBody>
          <a:bodyPr wrap="square">
            <a:spAutoFit/>
          </a:bodyPr>
          <a:lstStyle/>
          <a:p>
            <a:pPr marL="457200" lvl="0" indent="-317500" algn="just">
              <a:buSzPts val="1400"/>
              <a:buFont typeface="Wingdings" pitchFamily="2" charset="2"/>
              <a:buChar char="§"/>
            </a:pPr>
            <a:r>
              <a:rPr lang="en-GB" b="1" dirty="0" smtClean="0"/>
              <a:t>CORPORATE </a:t>
            </a:r>
            <a:r>
              <a:rPr lang="en-GB" b="1" dirty="0" err="1" smtClean="0"/>
              <a:t>EMPLOYEES:</a:t>
            </a:r>
            <a:r>
              <a:rPr lang="en-GB" dirty="0" err="1" smtClean="0"/>
              <a:t>All</a:t>
            </a:r>
            <a:r>
              <a:rPr lang="en-GB" dirty="0" smtClean="0"/>
              <a:t> vehicular needs of a company are taken care of by </a:t>
            </a:r>
            <a:r>
              <a:rPr lang="en-GB" dirty="0" err="1" smtClean="0"/>
              <a:t>MSIL.It</a:t>
            </a:r>
            <a:r>
              <a:rPr lang="en-GB" dirty="0" smtClean="0"/>
              <a:t> also provides various offers and benefits to the corporate customers.  </a:t>
            </a:r>
          </a:p>
          <a:p>
            <a:pPr marL="457200" lvl="0" indent="-317500" algn="just">
              <a:buSzPts val="1400"/>
              <a:buFont typeface="Wingdings" pitchFamily="2" charset="2"/>
              <a:buChar char="§"/>
            </a:pPr>
            <a:endParaRPr lang="en-GB" b="1" dirty="0" smtClean="0"/>
          </a:p>
          <a:p>
            <a:pPr marL="457200" lvl="0" indent="-317500" algn="just">
              <a:buSzPts val="1400"/>
              <a:buFont typeface="Wingdings" pitchFamily="2" charset="2"/>
              <a:buChar char="§"/>
            </a:pPr>
            <a:endParaRPr lang="en-GB" b="1" dirty="0" smtClean="0"/>
          </a:p>
          <a:p>
            <a:pPr marL="457200" lvl="0" indent="-317500" algn="just">
              <a:buSzPts val="1400"/>
              <a:buFont typeface="Wingdings" pitchFamily="2" charset="2"/>
              <a:buChar char="§"/>
            </a:pPr>
            <a:endParaRPr lang="en-GB" b="1" dirty="0" smtClean="0"/>
          </a:p>
          <a:p>
            <a:pPr marL="457200" lvl="0" indent="-317500" algn="just">
              <a:buSzPts val="1400"/>
              <a:buFont typeface="Wingdings" pitchFamily="2" charset="2"/>
              <a:buChar char="§"/>
            </a:pPr>
            <a:endParaRPr lang="en-GB" b="1" dirty="0" smtClean="0"/>
          </a:p>
          <a:p>
            <a:pPr marL="457200" indent="-317500" algn="just">
              <a:buSzPts val="1400"/>
              <a:buFont typeface="Wingdings" pitchFamily="2" charset="2"/>
              <a:buChar char="§"/>
            </a:pPr>
            <a:r>
              <a:rPr lang="en-GB" b="1" dirty="0" smtClean="0"/>
              <a:t>    FLEETS SALES :</a:t>
            </a:r>
            <a:r>
              <a:rPr lang="en-GB" dirty="0" smtClean="0"/>
              <a:t>MSIL provides vehicles for all sorts of </a:t>
            </a:r>
            <a:r>
              <a:rPr lang="en-GB" dirty="0" err="1" smtClean="0"/>
              <a:t>eleets</a:t>
            </a:r>
            <a:r>
              <a:rPr lang="en-GB" dirty="0" smtClean="0"/>
              <a:t> from different </a:t>
            </a:r>
            <a:r>
              <a:rPr lang="en-GB" dirty="0" err="1" smtClean="0"/>
              <a:t>industries,meeting</a:t>
            </a:r>
            <a:r>
              <a:rPr lang="en-GB" dirty="0" smtClean="0"/>
              <a:t> their own unique </a:t>
            </a:r>
            <a:r>
              <a:rPr lang="en-GB" dirty="0" err="1" smtClean="0"/>
              <a:t>requriments</a:t>
            </a:r>
            <a:r>
              <a:rPr lang="en-GB" dirty="0" smtClean="0"/>
              <a:t>                 </a:t>
            </a:r>
            <a:endParaRPr lang="en-GB" b="1" dirty="0" smtClean="0"/>
          </a:p>
          <a:p>
            <a:pPr marL="457200" lvl="0" indent="-317500" algn="just">
              <a:buSzPts val="1400"/>
              <a:buFont typeface="Wingdings" pitchFamily="2" charset="2"/>
              <a:buChar char="§"/>
            </a:pPr>
            <a:endParaRPr lang="en-GB" b="1" dirty="0" smtClean="0"/>
          </a:p>
          <a:p>
            <a:pPr marL="457200" lvl="0" indent="-317500" algn="just">
              <a:buSzPts val="1400"/>
              <a:buFont typeface="Wingdings" pitchFamily="2" charset="2"/>
              <a:buChar char="§"/>
            </a:pPr>
            <a:endParaRPr lang="en-GB" b="1" dirty="0" smtClean="0"/>
          </a:p>
          <a:p>
            <a:pPr marL="457200" lvl="0" indent="-317500" algn="just">
              <a:buSzPts val="1400"/>
              <a:buFont typeface="Wingdings" pitchFamily="2" charset="2"/>
              <a:buChar char="§"/>
            </a:pPr>
            <a:endParaRPr lang="en-GB" b="1" dirty="0" smtClean="0"/>
          </a:p>
          <a:p>
            <a:pPr marL="457200" lvl="0" indent="-317500" algn="just">
              <a:buSzPts val="1400"/>
              <a:buFont typeface="Wingdings" pitchFamily="2" charset="2"/>
              <a:buChar char="§"/>
            </a:pPr>
            <a:endParaRPr lang="en-GB" b="1" dirty="0" smtClean="0"/>
          </a:p>
          <a:p>
            <a:pPr marL="457200" lvl="0" indent="-317500" algn="just">
              <a:buSzPts val="1400"/>
              <a:buFont typeface="Wingdings" pitchFamily="2" charset="2"/>
              <a:buChar char="§"/>
            </a:pPr>
            <a:r>
              <a:rPr lang="en-GB" b="1" dirty="0" smtClean="0"/>
              <a:t>   GOVERNMENT </a:t>
            </a:r>
            <a:r>
              <a:rPr lang="en-GB" b="1" dirty="0" err="1" smtClean="0"/>
              <a:t>EMPLOYEES:</a:t>
            </a:r>
            <a:r>
              <a:rPr lang="en-GB" dirty="0" err="1" smtClean="0"/>
              <a:t>Special</a:t>
            </a:r>
            <a:r>
              <a:rPr lang="en-GB" dirty="0" smtClean="0"/>
              <a:t> benefits to government employees can be availed at any MSIL dealership with valid identification proof </a:t>
            </a:r>
            <a:r>
              <a:rPr lang="en-US" dirty="0" smtClean="0"/>
              <a:t> </a:t>
            </a:r>
          </a:p>
          <a:p>
            <a:endParaRPr lang="en-US" dirty="0" smtClean="0"/>
          </a:p>
          <a:p>
            <a:endParaRPr lang="en-US" dirty="0" smtClean="0"/>
          </a:p>
          <a:p>
            <a:endParaRPr lang="en-US" dirty="0" smtClean="0"/>
          </a:p>
          <a:p>
            <a:endParaRPr lang="en-US" dirty="0" smtClean="0"/>
          </a:p>
          <a:p>
            <a:endParaRPr lang="en-US" b="1" dirty="0" smtClean="0"/>
          </a:p>
          <a:p>
            <a:endParaRPr lang="en-US" b="1" dirty="0" smtClean="0"/>
          </a:p>
          <a:p>
            <a:r>
              <a:rPr lang="en-US" dirty="0" smtClean="0"/>
              <a:t/>
            </a:r>
            <a:br>
              <a:rPr lang="en-US" dirty="0" smtClean="0"/>
            </a:br>
            <a:endParaRPr lang="en-GB" b="1" dirty="0" smtClean="0"/>
          </a:p>
          <a:p>
            <a:pPr marL="457200" lvl="0" indent="-317500" algn="just">
              <a:buSzPts val="1400"/>
              <a:buFont typeface="Wingdings" pitchFamily="2" charset="2"/>
              <a:buChar char="§"/>
            </a:pPr>
            <a:endParaRPr lang="en-GB" dirty="0" smtClean="0"/>
          </a:p>
          <a:p>
            <a:pPr marL="457200" lvl="0" indent="-317500" algn="ctr">
              <a:buSzPts val="1400"/>
            </a:pPr>
            <a:endParaRPr lang="en-GB" dirty="0" smtClean="0"/>
          </a:p>
          <a:p>
            <a:pPr marL="457200" lvl="0" indent="-317500" algn="ctr">
              <a:buSzPts val="1400"/>
            </a:pPr>
            <a:r>
              <a:rPr lang="en-GB" dirty="0" smtClean="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464363"/>
            <a:ext cx="76101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2: SEO &amp; Keyword Research</a:t>
            </a:r>
            <a:endParaRPr sz="1900" dirty="0"/>
          </a:p>
        </p:txBody>
      </p:sp>
      <p:sp>
        <p:nvSpPr>
          <p:cNvPr id="92" name="Google Shape;92;p19"/>
          <p:cNvSpPr txBox="1"/>
          <p:nvPr/>
        </p:nvSpPr>
        <p:spPr>
          <a:xfrm>
            <a:off x="915150" y="1333788"/>
            <a:ext cx="7313700" cy="2985402"/>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endParaRPr dirty="0"/>
          </a:p>
          <a:p>
            <a:pPr marL="457200" lvl="0" indent="-317500" algn="l" rtl="0">
              <a:spcBef>
                <a:spcPts val="0"/>
              </a:spcBef>
              <a:spcAft>
                <a:spcPts val="0"/>
              </a:spcAft>
              <a:buSzPts val="1400"/>
              <a:buChar char="●"/>
            </a:pPr>
            <a:r>
              <a:rPr lang="en-GB" b="1" dirty="0"/>
              <a:t>Keyword Research:</a:t>
            </a:r>
            <a:r>
              <a:rPr lang="en-GB" dirty="0"/>
              <a:t> Define Research Objectives, Brainstorm Seed Keywords, Utilize Keyword Research Tools (</a:t>
            </a:r>
            <a:r>
              <a:rPr lang="en-GB" dirty="0" err="1"/>
              <a:t>SEMrush</a:t>
            </a:r>
            <a:r>
              <a:rPr lang="en-GB" dirty="0"/>
              <a:t> or </a:t>
            </a:r>
            <a:r>
              <a:rPr lang="en-GB" dirty="0" err="1"/>
              <a:t>Moz</a:t>
            </a:r>
            <a:r>
              <a:rPr lang="en-GB" dirty="0"/>
              <a:t> Keyword Explorer),Analyze Competitor Keywords, Long-tail Keyword Exploration (specific, longer phrases) that align with the research objectives and have lower competition but higher conversion potential.</a:t>
            </a:r>
            <a:endParaRPr dirty="0"/>
          </a:p>
          <a:p>
            <a:pPr marL="457200" lvl="0" indent="-317500" algn="l" rtl="0">
              <a:spcBef>
                <a:spcPts val="0"/>
              </a:spcBef>
              <a:spcAft>
                <a:spcPts val="0"/>
              </a:spcAft>
              <a:buSzPts val="1400"/>
              <a:buChar char="●"/>
            </a:pPr>
            <a:r>
              <a:rPr lang="en-GB" b="1" dirty="0"/>
              <a:t>On page Optimization: </a:t>
            </a:r>
            <a:r>
              <a:rPr lang="en-GB" dirty="0"/>
              <a:t>Meta Tag optimization &amp; content optimization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Reflect on the process of conducting keyword research and the SEO recommendations provided.</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GB" dirty="0"/>
              <a:t>Document the challenges faced during the research and analysis phase, as well as the key insights gained from the keyword research process.</a:t>
            </a:r>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1115</TotalTime>
  <Words>3927</Words>
  <Application>Microsoft Office PowerPoint</Application>
  <PresentationFormat>On-screen Show (16:9)</PresentationFormat>
  <Paragraphs>933</Paragraphs>
  <Slides>54</Slides>
  <Notes>52</Notes>
  <HiddenSlides>0</HiddenSlides>
  <MMClips>1</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 </vt:lpstr>
      <vt:lpstr>Slide 2</vt:lpstr>
      <vt:lpstr>Slide 3</vt:lpstr>
      <vt:lpstr>Slide 4</vt:lpstr>
      <vt:lpstr>Slide 5</vt:lpstr>
      <vt:lpstr>Slide 6</vt:lpstr>
      <vt:lpstr>Psychographic:It is basically focuses on middle class people but company does make sports car too.  In view of psychological segment, vehicle makers return up with entirely unexpectedvariation of the models of their item. This has been for the most part observed inside the instance of autos, wherever organizations ordinarily returned up with 2 or 3 variations of acomparative model, and it's been found out in terms of professional career investigators that the variation of the medium variation of the model moves of the fore amost  Behaviours:CUSTOMER BEHAVIOUR is the study of when, why, how, and where people do or do not buy a product. It blends elements from psychology, sociology, social anthropology and economics. It attempts to understand the buyer decision making process, both individually and in groups.  It also tries to assess influences on the customer from groups such as family, friends, reference groups, and society in general. Customer behavior study is based on consumer buying behavior, with the customer playing the three distinct roles of user, payer and buyer. Relationship marketing is an influential asset for customer behavior analysis as it has a keen interest in the re-discovery of the true meaning of marketing through the re-affirmation of the importance of the customer or buyer. Customer Behavior is an information industry term for methodologies, software, and usually internet capabilities that help an enterprise manage customer nature and behavior or customer relationship in an organized way. For example, an enterprise might build a database about its customer that described behavior in sufficient detail so that management , salespeople ,people providing services, and perhaps the customer directly could access information, match customer needs with product plans and offerings. Reminds customer of service requirements, know what other products a customer had purchased, and so forth[9-10]. CB methodologies enable the organization to understand the customer’s needs and behavior better. It introduces reliable process and procedures for interacting with customer.</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SITAM</dc:creator>
  <cp:lastModifiedBy>SITAM</cp:lastModifiedBy>
  <cp:revision>118</cp:revision>
  <dcterms:modified xsi:type="dcterms:W3CDTF">2023-08-09T07:12:58Z</dcterms:modified>
</cp:coreProperties>
</file>